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84" r:id="rId2"/>
    <p:sldId id="480" r:id="rId3"/>
    <p:sldId id="484" r:id="rId4"/>
    <p:sldId id="483" r:id="rId5"/>
    <p:sldId id="481" r:id="rId6"/>
    <p:sldId id="485" r:id="rId7"/>
    <p:sldId id="486" r:id="rId8"/>
    <p:sldId id="487" r:id="rId9"/>
    <p:sldId id="488" r:id="rId10"/>
    <p:sldId id="489" r:id="rId11"/>
    <p:sldId id="490" r:id="rId12"/>
    <p:sldId id="492" r:id="rId13"/>
    <p:sldId id="495" r:id="rId14"/>
    <p:sldId id="493" r:id="rId15"/>
    <p:sldId id="494" r:id="rId16"/>
    <p:sldId id="497" r:id="rId17"/>
    <p:sldId id="491" r:id="rId18"/>
    <p:sldId id="498" r:id="rId19"/>
    <p:sldId id="499" r:id="rId20"/>
    <p:sldId id="500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рошниченко Олег" initials="МО" lastIdx="1" clrIdx="0">
    <p:extLst>
      <p:ext uri="{19B8F6BF-5375-455C-9EA6-DF929625EA0E}">
        <p15:presenceInfo xmlns:p15="http://schemas.microsoft.com/office/powerpoint/2012/main" userId="Мирошниченко Олег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BED6FA"/>
    <a:srgbClr val="FE0000"/>
    <a:srgbClr val="FAFAFA"/>
    <a:srgbClr val="EA1A38"/>
    <a:srgbClr val="CCECFF"/>
    <a:srgbClr val="224968"/>
    <a:srgbClr val="244966"/>
    <a:srgbClr val="E51937"/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4840" autoAdjust="0"/>
  </p:normalViewPr>
  <p:slideViewPr>
    <p:cSldViewPr snapToGrid="0">
      <p:cViewPr varScale="1">
        <p:scale>
          <a:sx n="83" d="100"/>
          <a:sy n="83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94B3E-B594-4EFD-AAFE-4E6C8E7343C4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BB97F-AC7F-44B4-9A4C-6ADB3D6E2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75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864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93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5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78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57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82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59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00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05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43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382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4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35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463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2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51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62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10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BB97F-AC7F-44B4-9A4C-6ADB3D6E28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13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609600" y="76201"/>
            <a:ext cx="10972800" cy="8223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2000" b="1"/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11495961" y="6536453"/>
            <a:ext cx="249425" cy="246221"/>
          </a:xfrm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Arial"/>
                <a:sym typeface="Arial"/>
              </a:rPr>
              <a:pPr hangingPunct="0">
                <a:defRPr/>
              </a:pPr>
              <a:t>‹#›</a:t>
            </a:fld>
            <a:endParaRPr lang="ru-RU" kern="0">
              <a:solidFill>
                <a:srgbClr val="000000"/>
              </a:solidFill>
              <a:latin typeface="Arial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5189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609600" y="76201"/>
            <a:ext cx="10972800" cy="8223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11495961" y="6536453"/>
            <a:ext cx="249425" cy="246221"/>
          </a:xfrm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Arial"/>
                <a:sym typeface="Arial"/>
              </a:rPr>
              <a:pPr hangingPunct="0">
                <a:defRPr/>
              </a:pPr>
              <a:t>‹#›</a:t>
            </a:fld>
            <a:endParaRPr lang="ru-RU" kern="0">
              <a:solidFill>
                <a:srgbClr val="000000"/>
              </a:solidFill>
              <a:latin typeface="Arial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3872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609600" y="76201"/>
            <a:ext cx="10972800" cy="8223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778668" indent="-321468">
              <a:spcBef>
                <a:spcPts val="400"/>
              </a:spcBef>
              <a:defRPr sz="1800"/>
            </a:lvl2pPr>
            <a:lvl3pPr marL="1208314" indent="-293914">
              <a:spcBef>
                <a:spcPts val="400"/>
              </a:spcBef>
              <a:defRPr sz="1800"/>
            </a:lvl3pPr>
            <a:lvl4pPr marL="1714500" indent="-342900">
              <a:spcBef>
                <a:spcPts val="400"/>
              </a:spcBef>
              <a:defRPr sz="1800"/>
            </a:lvl4pPr>
            <a:lvl5pPr marL="2240279" indent="-411479">
              <a:spcBef>
                <a:spcPts val="400"/>
              </a:spcBef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11495961" y="6536453"/>
            <a:ext cx="249425" cy="246221"/>
          </a:xfrm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Arial"/>
                <a:sym typeface="Arial"/>
              </a:rPr>
              <a:pPr hangingPunct="0">
                <a:defRPr/>
              </a:pPr>
              <a:t>‹#›</a:t>
            </a:fld>
            <a:endParaRPr lang="ru-RU" kern="0">
              <a:solidFill>
                <a:srgbClr val="000000"/>
              </a:solidFill>
              <a:latin typeface="Arial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42541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09601" y="990600"/>
            <a:ext cx="10972801" cy="0"/>
          </a:xfrm>
          <a:prstGeom prst="line">
            <a:avLst/>
          </a:prstGeom>
          <a:ln w="44450">
            <a:solidFill>
              <a:srgbClr val="184A92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495960" y="6536453"/>
            <a:ext cx="249425" cy="2462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/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Arial"/>
                <a:sym typeface="Arial"/>
              </a:rPr>
              <a:pPr hangingPunct="0">
                <a:defRPr/>
              </a:pPr>
              <a:t>‹#›</a:t>
            </a:fld>
            <a:endParaRPr lang="ru-RU" kern="0">
              <a:solidFill>
                <a:srgbClr val="000000"/>
              </a:solidFill>
              <a:latin typeface="Arial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89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▪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75657" marR="0" indent="-261257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–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32857" marR="0" indent="-261257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90057" marR="0" indent="-261257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68879" marR="0" indent="-18287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26079" marR="0" indent="-18287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383279" marR="0" indent="-18287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40479" marR="0" indent="-18287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Wingdings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40364" y="1364058"/>
            <a:ext cx="6834909" cy="525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Новинки амуниция</a:t>
            </a:r>
            <a:r>
              <a:rPr lang="en-US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ТМ </a:t>
            </a:r>
            <a:r>
              <a:rPr lang="en-US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TRIXIE </a:t>
            </a:r>
            <a:r>
              <a:rPr lang="ru-RU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Апрель-Май 2021</a:t>
            </a:r>
            <a:endParaRPr lang="ru-RU" sz="3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130" y="2186853"/>
            <a:ext cx="2162175" cy="2428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177" y="2186853"/>
            <a:ext cx="2178208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73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75024"/>
              </p:ext>
            </p:extLst>
          </p:nvPr>
        </p:nvGraphicFramePr>
        <p:xfrm>
          <a:off x="1782619" y="0"/>
          <a:ext cx="10409382" cy="6868265"/>
        </p:xfrm>
        <a:graphic>
          <a:graphicData uri="http://schemas.openxmlformats.org/drawingml/2006/table">
            <a:tbl>
              <a:tblPr/>
              <a:tblGrid>
                <a:gridCol w="711199">
                  <a:extLst>
                    <a:ext uri="{9D8B030D-6E8A-4147-A177-3AD203B41FA5}">
                      <a16:colId xmlns:a16="http://schemas.microsoft.com/office/drawing/2014/main" val="2458004927"/>
                    </a:ext>
                  </a:extLst>
                </a:gridCol>
                <a:gridCol w="1446556">
                  <a:extLst>
                    <a:ext uri="{9D8B030D-6E8A-4147-A177-3AD203B41FA5}">
                      <a16:colId xmlns:a16="http://schemas.microsoft.com/office/drawing/2014/main" val="1283536493"/>
                    </a:ext>
                  </a:extLst>
                </a:gridCol>
                <a:gridCol w="1588676">
                  <a:extLst>
                    <a:ext uri="{9D8B030D-6E8A-4147-A177-3AD203B41FA5}">
                      <a16:colId xmlns:a16="http://schemas.microsoft.com/office/drawing/2014/main" val="3746752879"/>
                    </a:ext>
                  </a:extLst>
                </a:gridCol>
                <a:gridCol w="3580447">
                  <a:extLst>
                    <a:ext uri="{9D8B030D-6E8A-4147-A177-3AD203B41FA5}">
                      <a16:colId xmlns:a16="http://schemas.microsoft.com/office/drawing/2014/main" val="1445445087"/>
                    </a:ext>
                  </a:extLst>
                </a:gridCol>
                <a:gridCol w="3082504">
                  <a:extLst>
                    <a:ext uri="{9D8B030D-6E8A-4147-A177-3AD203B41FA5}">
                      <a16:colId xmlns:a16="http://schemas.microsoft.com/office/drawing/2014/main" val="796407913"/>
                    </a:ext>
                  </a:extLst>
                </a:gridCol>
              </a:tblGrid>
              <a:tr h="99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504851"/>
                  </a:ext>
                </a:extLst>
              </a:tr>
              <a:tr h="965438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203503 /20353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75-120см / 25мм,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75–120см/25мм,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75-120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75-120см/25мм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9709010"/>
                  </a:ext>
                </a:extLst>
              </a:tr>
              <a:tr h="965438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204102 /20412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60-100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60–100см/25мм,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60-100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60-100см/25мм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6701608"/>
                  </a:ext>
                </a:extLst>
              </a:tr>
              <a:tr h="965438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204121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60-100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фіолет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60–100см/25мм, фиолет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60-100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фіолет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60-100см/25мм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фиолет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1207082"/>
                  </a:ext>
                </a:extLst>
              </a:tr>
              <a:tr h="965438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204122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60-100см / 25мм, корал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60–100см/25мм,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60-100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60-100см/25мм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8950494"/>
                  </a:ext>
                </a:extLst>
              </a:tr>
              <a:tr h="965438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204902 /20492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60-87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60–87см/25мм,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5468649"/>
                  </a:ext>
                </a:extLst>
              </a:tr>
              <a:tr h="965438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204914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60-87см / 25мм, карамель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60–87см/25мм, карамель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карамель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карамель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265476"/>
                  </a:ext>
                </a:extLst>
              </a:tr>
              <a:tr h="965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204922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60-87см / 25мм, корал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60–87см/25мм,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587347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56" y="1089891"/>
            <a:ext cx="1215622" cy="925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6" y="2090574"/>
            <a:ext cx="1265383" cy="914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28" y="176529"/>
            <a:ext cx="1062950" cy="8379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86691" cy="5243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61" y="3105005"/>
            <a:ext cx="997134" cy="8185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75" y="4046171"/>
            <a:ext cx="1065784" cy="890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361" y="4887614"/>
            <a:ext cx="1048130" cy="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9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213240"/>
              </p:ext>
            </p:extLst>
          </p:nvPr>
        </p:nvGraphicFramePr>
        <p:xfrm>
          <a:off x="1838036" y="0"/>
          <a:ext cx="10270837" cy="6858002"/>
        </p:xfrm>
        <a:graphic>
          <a:graphicData uri="http://schemas.openxmlformats.org/drawingml/2006/table">
            <a:tbl>
              <a:tblPr/>
              <a:tblGrid>
                <a:gridCol w="561505">
                  <a:extLst>
                    <a:ext uri="{9D8B030D-6E8A-4147-A177-3AD203B41FA5}">
                      <a16:colId xmlns:a16="http://schemas.microsoft.com/office/drawing/2014/main" val="593200225"/>
                    </a:ext>
                  </a:extLst>
                </a:gridCol>
                <a:gridCol w="1567531">
                  <a:extLst>
                    <a:ext uri="{9D8B030D-6E8A-4147-A177-3AD203B41FA5}">
                      <a16:colId xmlns:a16="http://schemas.microsoft.com/office/drawing/2014/main" val="3817864607"/>
                    </a:ext>
                  </a:extLst>
                </a:gridCol>
                <a:gridCol w="1567531">
                  <a:extLst>
                    <a:ext uri="{9D8B030D-6E8A-4147-A177-3AD203B41FA5}">
                      <a16:colId xmlns:a16="http://schemas.microsoft.com/office/drawing/2014/main" val="958923353"/>
                    </a:ext>
                  </a:extLst>
                </a:gridCol>
                <a:gridCol w="3532794">
                  <a:extLst>
                    <a:ext uri="{9D8B030D-6E8A-4147-A177-3AD203B41FA5}">
                      <a16:colId xmlns:a16="http://schemas.microsoft.com/office/drawing/2014/main" val="1697300396"/>
                    </a:ext>
                  </a:extLst>
                </a:gridCol>
                <a:gridCol w="3041476">
                  <a:extLst>
                    <a:ext uri="{9D8B030D-6E8A-4147-A177-3AD203B41FA5}">
                      <a16:colId xmlns:a16="http://schemas.microsoft.com/office/drawing/2014/main" val="1749111042"/>
                    </a:ext>
                  </a:extLst>
                </a:gridCol>
              </a:tblGrid>
              <a:tr h="114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554245"/>
                  </a:ext>
                </a:extLst>
              </a:tr>
              <a:tr h="96333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204202 /20422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70-110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L–XL: 70–110см/25мм,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70-110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70-110см/25мм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4433139"/>
                  </a:ext>
                </a:extLst>
              </a:tr>
              <a:tr h="96333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204222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собак, L-XL: 70-110см / 25мм,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корал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L–XL: 70–110см/25мм,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70-110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70-110см/25мм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091772"/>
                  </a:ext>
                </a:extLst>
              </a:tr>
              <a:tr h="96333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204901 /20491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60-87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чорний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60–87см/25мм, черный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5037650"/>
                  </a:ext>
                </a:extLst>
              </a:tr>
              <a:tr h="96333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204903 /20493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60-87см / 25мм,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60–87см/25мм,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1274223"/>
                  </a:ext>
                </a:extLst>
              </a:tr>
              <a:tr h="96333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204911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60-87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фуксія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L: 60–87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см/25мм, фуксия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фуксія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фуксия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5131957"/>
                  </a:ext>
                </a:extLst>
              </a:tr>
              <a:tr h="963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204917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60-87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яблучний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60–87см/25мм, яблочный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яблучний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яблочный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9675440"/>
                  </a:ext>
                </a:extLst>
              </a:tr>
              <a:tr h="963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204921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60-87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фіолет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L: 60–87см/25мм, фиолет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60-87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фіолет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60-87см/25мм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фиолет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360428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10" y="166254"/>
            <a:ext cx="944455" cy="86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1" y="1201881"/>
            <a:ext cx="997134" cy="818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61" y="2100903"/>
            <a:ext cx="944273" cy="822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76" y="3104055"/>
            <a:ext cx="963901" cy="850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36" y="3954894"/>
            <a:ext cx="880341" cy="812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440" y="5038495"/>
            <a:ext cx="1011237" cy="854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91" y="5904250"/>
            <a:ext cx="1110710" cy="9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7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40255"/>
              </p:ext>
            </p:extLst>
          </p:nvPr>
        </p:nvGraphicFramePr>
        <p:xfrm>
          <a:off x="1787858" y="0"/>
          <a:ext cx="10293306" cy="6947112"/>
        </p:xfrm>
        <a:graphic>
          <a:graphicData uri="http://schemas.openxmlformats.org/drawingml/2006/table">
            <a:tbl>
              <a:tblPr/>
              <a:tblGrid>
                <a:gridCol w="562731">
                  <a:extLst>
                    <a:ext uri="{9D8B030D-6E8A-4147-A177-3AD203B41FA5}">
                      <a16:colId xmlns:a16="http://schemas.microsoft.com/office/drawing/2014/main" val="1307785603"/>
                    </a:ext>
                  </a:extLst>
                </a:gridCol>
                <a:gridCol w="1570961">
                  <a:extLst>
                    <a:ext uri="{9D8B030D-6E8A-4147-A177-3AD203B41FA5}">
                      <a16:colId xmlns:a16="http://schemas.microsoft.com/office/drawing/2014/main" val="873892576"/>
                    </a:ext>
                  </a:extLst>
                </a:gridCol>
                <a:gridCol w="1427587">
                  <a:extLst>
                    <a:ext uri="{9D8B030D-6E8A-4147-A177-3AD203B41FA5}">
                      <a16:colId xmlns:a16="http://schemas.microsoft.com/office/drawing/2014/main" val="120814248"/>
                    </a:ext>
                  </a:extLst>
                </a:gridCol>
                <a:gridCol w="3683896">
                  <a:extLst>
                    <a:ext uri="{9D8B030D-6E8A-4147-A177-3AD203B41FA5}">
                      <a16:colId xmlns:a16="http://schemas.microsoft.com/office/drawing/2014/main" val="2348871672"/>
                    </a:ext>
                  </a:extLst>
                </a:gridCol>
                <a:gridCol w="3048131">
                  <a:extLst>
                    <a:ext uri="{9D8B030D-6E8A-4147-A177-3AD203B41FA5}">
                      <a16:colId xmlns:a16="http://schemas.microsoft.com/office/drawing/2014/main" val="4983455"/>
                    </a:ext>
                  </a:extLst>
                </a:gridCol>
              </a:tblGrid>
              <a:tr h="9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904898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203511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75-120cm / 25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фуксія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L–XL: 75–120cm/25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мм, фуксия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75-120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фуксія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75-120см/25мм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фуксия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32807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203514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L-XL: 75-120cm / 25мм, карамель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L–XL: 75–120cm/25мм, карамель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75-120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карамель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75-120см/25мм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карамель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449347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203517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75-120cm / 25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мм, яблучний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собак, L–XL: 75–120cm/25мм, яблочный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75-120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яблучний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75-120см/25мм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яблочный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2169487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203521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75-120cm / 25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мм, фіолет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L–XL: 75–120cm/25мм, фиолет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75-120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фіолет 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75-120см/25мм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фиолет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8377045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203522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L-XL: 75-120cm / 25мм, корал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L–XL: 75–120cm/25мм, коралл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75-120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корал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75-120см/25мм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43290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203922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M: 45-80см / 25мм, корал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M: 45–80см/25мм, коралл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М, 45-80см / 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корал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М, 45-80см/25мм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0556349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204203 /20423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собак, L-XL: 70-110см / 25мм,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червоний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L–XL: 70–110см/25мм, красный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70-110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червоний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70-110см/25мм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7718084"/>
                  </a:ext>
                </a:extLst>
              </a:tr>
              <a:tr h="827929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204221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70-110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фіолет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L–XL: 70–110см/25мм, фиолет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70-110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фіолет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70-110см/25мм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фиолет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710891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27" y="131040"/>
            <a:ext cx="880341" cy="812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37072" cy="554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38" y="1008342"/>
            <a:ext cx="1048130" cy="927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27" y="2000500"/>
            <a:ext cx="843448" cy="713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170" y="2713552"/>
            <a:ext cx="854687" cy="731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009" y="5215181"/>
            <a:ext cx="955764" cy="801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802" y="6074227"/>
            <a:ext cx="805873" cy="6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9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154431"/>
              </p:ext>
            </p:extLst>
          </p:nvPr>
        </p:nvGraphicFramePr>
        <p:xfrm>
          <a:off x="1911927" y="0"/>
          <a:ext cx="10280073" cy="6857999"/>
        </p:xfrm>
        <a:graphic>
          <a:graphicData uri="http://schemas.openxmlformats.org/drawingml/2006/table">
            <a:tbl>
              <a:tblPr/>
              <a:tblGrid>
                <a:gridCol w="562008">
                  <a:extLst>
                    <a:ext uri="{9D8B030D-6E8A-4147-A177-3AD203B41FA5}">
                      <a16:colId xmlns:a16="http://schemas.microsoft.com/office/drawing/2014/main" val="1955261963"/>
                    </a:ext>
                  </a:extLst>
                </a:gridCol>
                <a:gridCol w="1568941">
                  <a:extLst>
                    <a:ext uri="{9D8B030D-6E8A-4147-A177-3AD203B41FA5}">
                      <a16:colId xmlns:a16="http://schemas.microsoft.com/office/drawing/2014/main" val="474971506"/>
                    </a:ext>
                  </a:extLst>
                </a:gridCol>
                <a:gridCol w="1568941">
                  <a:extLst>
                    <a:ext uri="{9D8B030D-6E8A-4147-A177-3AD203B41FA5}">
                      <a16:colId xmlns:a16="http://schemas.microsoft.com/office/drawing/2014/main" val="861389097"/>
                    </a:ext>
                  </a:extLst>
                </a:gridCol>
                <a:gridCol w="3535970">
                  <a:extLst>
                    <a:ext uri="{9D8B030D-6E8A-4147-A177-3AD203B41FA5}">
                      <a16:colId xmlns:a16="http://schemas.microsoft.com/office/drawing/2014/main" val="3875946517"/>
                    </a:ext>
                  </a:extLst>
                </a:gridCol>
                <a:gridCol w="3044213">
                  <a:extLst>
                    <a:ext uri="{9D8B030D-6E8A-4147-A177-3AD203B41FA5}">
                      <a16:colId xmlns:a16="http://schemas.microsoft.com/office/drawing/2014/main" val="491025526"/>
                    </a:ext>
                  </a:extLst>
                </a:gridCol>
              </a:tblGrid>
              <a:tr h="123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233899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203722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S: 35-65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корал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S: 35–65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 35-65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 35-65см/20мм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57261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203724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S: 35-65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м'ятний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S: 35–65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 мятный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 35-65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м'ятний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 35-65см/20мм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мятный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8109234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203725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S: 35-65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бузковий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S: 35–65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 сиреневый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 35-65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бузковий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 35-65см/20мм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сиреневый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463278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203902 /20392</a:t>
                      </a:r>
                    </a:p>
                  </a:txBody>
                  <a:tcPr marL="7620" marR="7620" marT="762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M: 45-80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M: 45–80см/25мм,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М, 45-80см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М, 45-80см/25мм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7647391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203921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M: 45-80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фіолет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M: 45–80см/25мм, фиолет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М, 45-80см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фіолет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М, 45-80см/25мм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фиолет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812000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204021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M-L: 50-90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фіолет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M–L: 50–90см/25мм, фиолет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М-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50-90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фіолет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М-L, 50-90см/25мм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фиолет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300148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204022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M-L: 50-90см / 25мм, корал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M–L: 50–90см/25мм,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М-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50-90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М-L, 50-90см/25мм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36850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34" y="258313"/>
            <a:ext cx="1112971" cy="815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093247" cy="646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55" y="1073389"/>
            <a:ext cx="1026530" cy="860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54" y="2163438"/>
            <a:ext cx="1069751" cy="858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54" y="3013996"/>
            <a:ext cx="1098588" cy="8884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624" y="4033261"/>
            <a:ext cx="1282267" cy="1012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18" y="5044102"/>
            <a:ext cx="1282267" cy="10128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624" y="5950252"/>
            <a:ext cx="1103738" cy="9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67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356606"/>
              </p:ext>
            </p:extLst>
          </p:nvPr>
        </p:nvGraphicFramePr>
        <p:xfrm>
          <a:off x="2198257" y="0"/>
          <a:ext cx="9993743" cy="6857999"/>
        </p:xfrm>
        <a:graphic>
          <a:graphicData uri="http://schemas.openxmlformats.org/drawingml/2006/table">
            <a:tbl>
              <a:tblPr/>
              <a:tblGrid>
                <a:gridCol w="546354">
                  <a:extLst>
                    <a:ext uri="{9D8B030D-6E8A-4147-A177-3AD203B41FA5}">
                      <a16:colId xmlns:a16="http://schemas.microsoft.com/office/drawing/2014/main" val="2375136845"/>
                    </a:ext>
                  </a:extLst>
                </a:gridCol>
                <a:gridCol w="898636">
                  <a:extLst>
                    <a:ext uri="{9D8B030D-6E8A-4147-A177-3AD203B41FA5}">
                      <a16:colId xmlns:a16="http://schemas.microsoft.com/office/drawing/2014/main" val="218190895"/>
                    </a:ext>
                  </a:extLst>
                </a:gridCol>
                <a:gridCol w="1286508">
                  <a:extLst>
                    <a:ext uri="{9D8B030D-6E8A-4147-A177-3AD203B41FA5}">
                      <a16:colId xmlns:a16="http://schemas.microsoft.com/office/drawing/2014/main" val="2956029430"/>
                    </a:ext>
                  </a:extLst>
                </a:gridCol>
                <a:gridCol w="4302822">
                  <a:extLst>
                    <a:ext uri="{9D8B030D-6E8A-4147-A177-3AD203B41FA5}">
                      <a16:colId xmlns:a16="http://schemas.microsoft.com/office/drawing/2014/main" val="130782831"/>
                    </a:ext>
                  </a:extLst>
                </a:gridCol>
                <a:gridCol w="2959423">
                  <a:extLst>
                    <a:ext uri="{9D8B030D-6E8A-4147-A177-3AD203B41FA5}">
                      <a16:colId xmlns:a16="http://schemas.microsoft.com/office/drawing/2014/main" val="3196584689"/>
                    </a:ext>
                  </a:extLst>
                </a:gridCol>
              </a:tblGrid>
              <a:tr h="102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286722"/>
                  </a:ext>
                </a:extLst>
              </a:tr>
              <a:tr h="893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116801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</a:t>
                      </a:r>
                      <a:r>
                        <a:rPr lang="en-US" sz="6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Softline</a:t>
                      </a:r>
                      <a:r>
                        <a:rPr lang="en-US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Elegance" </a:t>
                      </a:r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65-80</a:t>
                      </a:r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</a:t>
                      </a:r>
                      <a:r>
                        <a:rPr lang="ru-RU" sz="6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6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графіт</a:t>
                      </a:r>
                      <a:endParaRPr lang="ru-RU" sz="6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"Softline Elegance"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L: 65-80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см/25мм, черный/графит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Softline Elegance"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постійне регулювання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 м'якою оббивкою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65-80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графіт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"Softline Elegance"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непрерывная регулировка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стяжная лента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мягкой обивкой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65-80см/25мм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черный/графит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874785"/>
                  </a:ext>
                </a:extLst>
              </a:tr>
              <a:tr h="893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116812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"Softline Elegance" 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65-80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океан / петроль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"Softline Elegance"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L: 65-80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см/25мм, океан/петроль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Softline Elegance"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постійне регулювання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 м'якою оббивкою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L, 65-80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океан / петроль 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"Softline Elegance"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непрерывная регулировка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стяжная лента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мягкой обивкой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L, 65-80см/25мм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океан/петроль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7145707"/>
                  </a:ext>
                </a:extLst>
              </a:tr>
              <a:tr h="893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116901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</a:t>
                      </a:r>
                      <a:r>
                        <a:rPr lang="en-US" sz="6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Softline</a:t>
                      </a:r>
                      <a:r>
                        <a:rPr lang="en-US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Elegance" </a:t>
                      </a:r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XL: 80-100</a:t>
                      </a:r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</a:t>
                      </a:r>
                      <a:r>
                        <a:rPr lang="ru-RU" sz="6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6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6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графіт</a:t>
                      </a:r>
                      <a:endParaRPr lang="ru-RU" sz="6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Softline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Elegance"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XL: 80-100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см/25мм, черный/графит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Softline Elegance"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постійне регулювання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 м'якою оббивкою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XL, 80-100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графіт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"Softline Elegance"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непрерывная регулировка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стяжная лента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мягкой обивкой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XL, 80-100см/25мм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черный/графит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579792"/>
                  </a:ext>
                </a:extLst>
              </a:tr>
              <a:tr h="89393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116912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"Softline Elegance" 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XL: 80-100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океан / петроль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 "Softline Elegance"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XL: 80-100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см/25мм, океан/петроль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Softline Elegance"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постійне регулювання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 м'якою оббивкою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XL, 80-100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океан / петроль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"Softline Elegance"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непрерывная регулировка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стяжная лента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мягкой обивкой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XL, 80-100см/25мм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океан/петроль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355228"/>
                  </a:ext>
                </a:extLst>
              </a:tr>
              <a:tr h="79498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203801 /20381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40-70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чорний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S–M: 40–70см/20мм, черный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S-M, 40-70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S-M, 40-70см/20мм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344108"/>
                  </a:ext>
                </a:extLst>
              </a:tr>
              <a:tr h="79498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203802 /20382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40-70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синій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S–M: 40–70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синий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S-M, 40-70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синій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S-M, 40-70см/20мм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4884437"/>
                  </a:ext>
                </a:extLst>
              </a:tr>
              <a:tr h="79498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203821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40-70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фіолет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S–M: 40–70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фиолет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-шлея "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 живота,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двома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пряжками на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поясі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S-M, 40-70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фіолет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S-M, 40-70см/20мм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фиолет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909454"/>
                  </a:ext>
                </a:extLst>
              </a:tr>
              <a:tr h="794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203822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40-70</a:t>
                      </a:r>
                      <a:r>
                        <a:rPr lang="ru-RU" sz="6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корал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S–M: 40–70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коралл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S-M, 40-70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S-M, 40-70см/20мм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3128" marR="3128" marT="312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28029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10" y="138544"/>
            <a:ext cx="703870" cy="744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948" y="923636"/>
            <a:ext cx="777088" cy="840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86" y="1790904"/>
            <a:ext cx="703870" cy="7440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68" y="2618509"/>
            <a:ext cx="777088" cy="840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358" y="3717363"/>
            <a:ext cx="1055498" cy="842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52" y="4540044"/>
            <a:ext cx="1066522" cy="733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705" y="5273964"/>
            <a:ext cx="1049048" cy="7122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123" y="6078544"/>
            <a:ext cx="1014838" cy="78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5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96692"/>
              </p:ext>
            </p:extLst>
          </p:nvPr>
        </p:nvGraphicFramePr>
        <p:xfrm>
          <a:off x="2789382" y="2"/>
          <a:ext cx="9227128" cy="6858000"/>
        </p:xfrm>
        <a:graphic>
          <a:graphicData uri="http://schemas.openxmlformats.org/drawingml/2006/table">
            <a:tbl>
              <a:tblPr/>
              <a:tblGrid>
                <a:gridCol w="504445">
                  <a:extLst>
                    <a:ext uri="{9D8B030D-6E8A-4147-A177-3AD203B41FA5}">
                      <a16:colId xmlns:a16="http://schemas.microsoft.com/office/drawing/2014/main" val="4009372800"/>
                    </a:ext>
                  </a:extLst>
                </a:gridCol>
                <a:gridCol w="1408241">
                  <a:extLst>
                    <a:ext uri="{9D8B030D-6E8A-4147-A177-3AD203B41FA5}">
                      <a16:colId xmlns:a16="http://schemas.microsoft.com/office/drawing/2014/main" val="3258461513"/>
                    </a:ext>
                  </a:extLst>
                </a:gridCol>
                <a:gridCol w="1408241">
                  <a:extLst>
                    <a:ext uri="{9D8B030D-6E8A-4147-A177-3AD203B41FA5}">
                      <a16:colId xmlns:a16="http://schemas.microsoft.com/office/drawing/2014/main" val="2863018628"/>
                    </a:ext>
                  </a:extLst>
                </a:gridCol>
                <a:gridCol w="3173795">
                  <a:extLst>
                    <a:ext uri="{9D8B030D-6E8A-4147-A177-3AD203B41FA5}">
                      <a16:colId xmlns:a16="http://schemas.microsoft.com/office/drawing/2014/main" val="2850723258"/>
                    </a:ext>
                  </a:extLst>
                </a:gridCol>
                <a:gridCol w="2732406">
                  <a:extLst>
                    <a:ext uri="{9D8B030D-6E8A-4147-A177-3AD203B41FA5}">
                      <a16:colId xmlns:a16="http://schemas.microsoft.com/office/drawing/2014/main" val="2065039104"/>
                    </a:ext>
                  </a:extLst>
                </a:gridCol>
              </a:tblGrid>
              <a:tr h="113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73630"/>
                  </a:ext>
                </a:extLst>
              </a:tr>
              <a:tr h="11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41752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повідцем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котів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25-45см / 10мм, 1.20м,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корал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Trixie "Premium" для котов, 25–45см/10мм, 1.20м, коралл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повідцем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котів.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безперервно регульована стяжна стрічка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із застібками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25-45см / 10мм,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"Premium" для котов.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застежками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25–45см/10мм,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1632534"/>
                  </a:ext>
                </a:extLst>
              </a:tr>
              <a:tr h="11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41754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повідцем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котів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25-45см / 10мм, 1.20м,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фіолет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Trixie "Premium" для котов, 25–45см/10мм, 1.20м, фиолет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повідцем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котів.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безперервно регульована стяжна стрічка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із застібками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25-45см / 10мм,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фіолет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"Premium" для котов.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застежками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25–45см/10мм,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фиолет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8331742"/>
                  </a:ext>
                </a:extLst>
              </a:tr>
              <a:tr h="11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41761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повідцем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котів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XL: 33-57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індиго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Trixie "Premium" для котов, XL: 33–57см/13мм, 1.20м, индиго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повідцем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котів.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безперервно регульована стяжна стрічка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із застібками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 33-57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індиго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"Premium" для котов.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застежками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XL 33–57см/13мм,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индиго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472250"/>
                  </a:ext>
                </a:extLst>
              </a:tr>
              <a:tr h="11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41762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повідцем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котів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XL: 33-57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корал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Trixie "Premium" для котов, XL: 33–57см/13мм, 1.20м, коралл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повідцем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котів.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безперервно регульована стяжна стрічка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із застібками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 33-57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корал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"Premium" для котов.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застежками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XL 33–57см/13мм,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коралл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2522069"/>
                  </a:ext>
                </a:extLst>
              </a:tr>
              <a:tr h="11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41763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повідцем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котів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XL: 33-57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1.20м, океан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Trixie "Premium" для котов, XL: 33–57см/13мм, 1.20м, океан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повідцем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котів.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безперервно регульована стяжна стрічка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із застібками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 33-57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океан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"Premium" для котов.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застежками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XL 33–57см/13мм,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океан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9432758"/>
                  </a:ext>
                </a:extLst>
              </a:tr>
              <a:tr h="11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41764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повідцем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котів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XL: 33-57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фіолет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Trixie "Premium" для котов, XL: 33–57см/13мм, 1.20м, фиолет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з повідцем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котів.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безперервно регульована стяжна стрічка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із застібками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 33-57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1.20 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фіолет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с поводком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котов.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неопреновая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набивка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застежками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XL 33–57см/13мм, 1.20 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фиолет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142905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0" y="1255376"/>
            <a:ext cx="1038369" cy="766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40" y="2021465"/>
            <a:ext cx="1665635" cy="3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09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359143"/>
              </p:ext>
            </p:extLst>
          </p:nvPr>
        </p:nvGraphicFramePr>
        <p:xfrm>
          <a:off x="2853665" y="230909"/>
          <a:ext cx="9024669" cy="6063195"/>
        </p:xfrm>
        <a:graphic>
          <a:graphicData uri="http://schemas.openxmlformats.org/drawingml/2006/table">
            <a:tbl>
              <a:tblPr/>
              <a:tblGrid>
                <a:gridCol w="493376">
                  <a:extLst>
                    <a:ext uri="{9D8B030D-6E8A-4147-A177-3AD203B41FA5}">
                      <a16:colId xmlns:a16="http://schemas.microsoft.com/office/drawing/2014/main" val="3576743874"/>
                    </a:ext>
                  </a:extLst>
                </a:gridCol>
                <a:gridCol w="1377341">
                  <a:extLst>
                    <a:ext uri="{9D8B030D-6E8A-4147-A177-3AD203B41FA5}">
                      <a16:colId xmlns:a16="http://schemas.microsoft.com/office/drawing/2014/main" val="3836411862"/>
                    </a:ext>
                  </a:extLst>
                </a:gridCol>
                <a:gridCol w="1377341">
                  <a:extLst>
                    <a:ext uri="{9D8B030D-6E8A-4147-A177-3AD203B41FA5}">
                      <a16:colId xmlns:a16="http://schemas.microsoft.com/office/drawing/2014/main" val="4088430035"/>
                    </a:ext>
                  </a:extLst>
                </a:gridCol>
                <a:gridCol w="3104157">
                  <a:extLst>
                    <a:ext uri="{9D8B030D-6E8A-4147-A177-3AD203B41FA5}">
                      <a16:colId xmlns:a16="http://schemas.microsoft.com/office/drawing/2014/main" val="1191912910"/>
                    </a:ext>
                  </a:extLst>
                </a:gridCol>
                <a:gridCol w="2672454">
                  <a:extLst>
                    <a:ext uri="{9D8B030D-6E8A-4147-A177-3AD203B41FA5}">
                      <a16:colId xmlns:a16="http://schemas.microsoft.com/office/drawing/2014/main" val="2206045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06024"/>
                  </a:ext>
                </a:extLst>
              </a:tr>
              <a:tr h="996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20623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Trixie "Fusion" для собак, нейлон, 60-76см / 25мм, чорний / помаранчевий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Trixie "Fusion" для собак, нейлон, 60–76см/25мм, чёрный/оранжевый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світловідбиваючі частини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матеріал нейлон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60-76см / 25мм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помаранчевий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"Fusion"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светоотражающие части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материал нейлон 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60–76см/25мм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чёрный/оранжевый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5440952"/>
                  </a:ext>
                </a:extLst>
              </a:tr>
              <a:tr h="996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20624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Trixie "Fusion" для собак, L-XL: 68-88см / 25мм, чорний / помаранчевий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Trixie "Fusion" для собак, L–XL: 68–88см/25мм, черный/оранжевый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світловідбиваючі частини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 68-88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помаранчевий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"Fusion"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светоотражающие части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 68–88см/25мм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чёрный/оранжевый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7758483"/>
                  </a:ext>
                </a:extLst>
              </a:tr>
              <a:tr h="996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20662 Розница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Trixie "Fusion" для собак, нейлон, 53-66см / 35мм, чорний / зелений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"Fusion"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нейлон, 53–66см/35мм, чёрный/зелёный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світловідбиваючі частини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матеріал нейлон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53-66см / 35мм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зелений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"Fusion"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светоотражающие части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материал нейлон 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53–66см/35мм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чёрный/зелёный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2600199"/>
                  </a:ext>
                </a:extLst>
              </a:tr>
              <a:tr h="996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20663 Розница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Trixie "Fusion" для собак, нейлон, 60-76см / 35мм, чорний / зелений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 "Fusion"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нейлон, 60–76см/35мм, чёрный/зелёный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світловідбиваючі частини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матеріал нейлон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60-76см / 35мм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зелений 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собак. Великолепное немецкое качество, комфорт и удобство в использовании от известного бренда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подкладкой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светоотражающие части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материал нейлон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60–76см/35мм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чёрный/зеленый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167058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472" y="471054"/>
            <a:ext cx="1097437" cy="1302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473" y="1860306"/>
            <a:ext cx="1097437" cy="130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44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593115"/>
              </p:ext>
            </p:extLst>
          </p:nvPr>
        </p:nvGraphicFramePr>
        <p:xfrm>
          <a:off x="2743200" y="2326"/>
          <a:ext cx="9337963" cy="6855674"/>
        </p:xfrm>
        <a:graphic>
          <a:graphicData uri="http://schemas.openxmlformats.org/drawingml/2006/table">
            <a:tbl>
              <a:tblPr/>
              <a:tblGrid>
                <a:gridCol w="510504">
                  <a:extLst>
                    <a:ext uri="{9D8B030D-6E8A-4147-A177-3AD203B41FA5}">
                      <a16:colId xmlns:a16="http://schemas.microsoft.com/office/drawing/2014/main" val="4151436847"/>
                    </a:ext>
                  </a:extLst>
                </a:gridCol>
                <a:gridCol w="1425157">
                  <a:extLst>
                    <a:ext uri="{9D8B030D-6E8A-4147-A177-3AD203B41FA5}">
                      <a16:colId xmlns:a16="http://schemas.microsoft.com/office/drawing/2014/main" val="368723492"/>
                    </a:ext>
                  </a:extLst>
                </a:gridCol>
                <a:gridCol w="1425157">
                  <a:extLst>
                    <a:ext uri="{9D8B030D-6E8A-4147-A177-3AD203B41FA5}">
                      <a16:colId xmlns:a16="http://schemas.microsoft.com/office/drawing/2014/main" val="3517612443"/>
                    </a:ext>
                  </a:extLst>
                </a:gridCol>
                <a:gridCol w="3211918">
                  <a:extLst>
                    <a:ext uri="{9D8B030D-6E8A-4147-A177-3AD203B41FA5}">
                      <a16:colId xmlns:a16="http://schemas.microsoft.com/office/drawing/2014/main" val="1000863087"/>
                    </a:ext>
                  </a:extLst>
                </a:gridCol>
                <a:gridCol w="2765227">
                  <a:extLst>
                    <a:ext uri="{9D8B030D-6E8A-4147-A177-3AD203B41FA5}">
                      <a16:colId xmlns:a16="http://schemas.microsoft.com/office/drawing/2014/main" val="1019976509"/>
                    </a:ext>
                  </a:extLst>
                </a:gridCol>
              </a:tblGrid>
              <a:tr h="981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651714"/>
                  </a:ext>
                </a:extLst>
              </a:tr>
              <a:tr h="107545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205201 /20521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M-L: 53-66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40мм, чорний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собак, M–L: 53–66см/40мм, черный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M-L: 53-66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40мм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"Premium"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M–L: 53–66см/40мм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6171363"/>
                  </a:ext>
                </a:extLst>
              </a:tr>
              <a:tr h="107545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205203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Trixie "Premium" для собак, M-L: 53-66см / 40мм, червоний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Trixie "Premium" для собак, M–L: 53–66см/40мм, красный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M-L: 53-66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40мм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"Premium"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M–L: 53–66см/40мм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140718"/>
                  </a:ext>
                </a:extLst>
              </a:tr>
              <a:tr h="107545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205301 /20531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60-76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40мм, чорний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Trixie "Premium" для собак, L: 60–76см/40мм, черный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L: 60-76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40мм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"Premium"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L: 60–76см/40мм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8487718"/>
                  </a:ext>
                </a:extLst>
              </a:tr>
              <a:tr h="107545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205303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Trixie "Premium" для собак, L: 60-76см / 40мм, червоний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Trixie "Premium" для собак, L: 60–76см/40мм, красный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норвезька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повністю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ремінь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нагрудний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ремінь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неопреновою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підкладкою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L: 60-76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40мм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червоний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"Premium"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L: 60–76см/40мм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8319842"/>
                  </a:ext>
                </a:extLst>
              </a:tr>
              <a:tr h="107545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205401 /20541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нейлон, 68-88см / 50мм, чорний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Trixie "Premium" для собак, нейлон, 68–88см/50мм, черный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68-88см / 50мм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"Premium"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неопреновой подкладкой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68–88см/50мм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5423605"/>
                  </a:ext>
                </a:extLst>
              </a:tr>
              <a:tr h="1075453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205403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Trixie "Premium" для собак, L-XL: 68-88см / 50мм, червоний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Trixie "Premium" для собак, L–XL: 68–88см/50мм, красный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норвезька "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L-XL: 68-88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50мм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норвежская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подкладкой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L–XL: 68–88см/50мм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278838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58" y="196018"/>
            <a:ext cx="1050530" cy="934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279" y="1145564"/>
            <a:ext cx="1063480" cy="1076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01" y="2465530"/>
            <a:ext cx="1050530" cy="934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734" y="3430163"/>
            <a:ext cx="1063480" cy="1076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96" y="5633689"/>
            <a:ext cx="1063480" cy="1076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01" y="4673995"/>
            <a:ext cx="1050530" cy="93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05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30156"/>
              </p:ext>
            </p:extLst>
          </p:nvPr>
        </p:nvGraphicFramePr>
        <p:xfrm>
          <a:off x="1714321" y="893611"/>
          <a:ext cx="7291135" cy="4983175"/>
        </p:xfrm>
        <a:graphic>
          <a:graphicData uri="http://schemas.openxmlformats.org/drawingml/2006/table">
            <a:tbl>
              <a:tblPr/>
              <a:tblGrid>
                <a:gridCol w="2666336">
                  <a:extLst>
                    <a:ext uri="{9D8B030D-6E8A-4147-A177-3AD203B41FA5}">
                      <a16:colId xmlns:a16="http://schemas.microsoft.com/office/drawing/2014/main" val="1497167992"/>
                    </a:ext>
                  </a:extLst>
                </a:gridCol>
                <a:gridCol w="1746097">
                  <a:extLst>
                    <a:ext uri="{9D8B030D-6E8A-4147-A177-3AD203B41FA5}">
                      <a16:colId xmlns:a16="http://schemas.microsoft.com/office/drawing/2014/main" val="3757754653"/>
                    </a:ext>
                  </a:extLst>
                </a:gridCol>
                <a:gridCol w="1085412">
                  <a:extLst>
                    <a:ext uri="{9D8B030D-6E8A-4147-A177-3AD203B41FA5}">
                      <a16:colId xmlns:a16="http://schemas.microsoft.com/office/drawing/2014/main" val="2363049439"/>
                    </a:ext>
                  </a:extLst>
                </a:gridCol>
                <a:gridCol w="896645">
                  <a:extLst>
                    <a:ext uri="{9D8B030D-6E8A-4147-A177-3AD203B41FA5}">
                      <a16:colId xmlns:a16="http://schemas.microsoft.com/office/drawing/2014/main" val="3006371928"/>
                    </a:ext>
                  </a:extLst>
                </a:gridCol>
                <a:gridCol w="896645">
                  <a:extLst>
                    <a:ext uri="{9D8B030D-6E8A-4147-A177-3AD203B41FA5}">
                      <a16:colId xmlns:a16="http://schemas.microsoft.com/office/drawing/2014/main" val="2342209013"/>
                    </a:ext>
                  </a:extLst>
                </a:gridCol>
              </a:tblGrid>
              <a:tr h="1993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1С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 цена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РРЦ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244317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17915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1111163562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225.79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316.11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815400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17926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301.93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422.7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362600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1988423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218.79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306.31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562050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1988523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1111163569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255.55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357.77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041150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1988623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1111163570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273.93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383.5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045869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1999301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974959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1999401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1111163572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365.82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512.14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662088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12425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1111163558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218.79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306.31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186665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12647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1111163560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233.67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327.13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596374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19381 Розница*****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1111163564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158.05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316.11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753373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19391 Розница*****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193.59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387.17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258836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19651 Розница*****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158.05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316.11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726392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19653 Розница*****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1111163567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158.05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316.11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466073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Ошейники,удавки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17292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1111163561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218.79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306.31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90099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196702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1111163577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665195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19935 Розница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1111163580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273.93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383.5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20725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20595 Розница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98165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20633 Розница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313.31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438.63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760769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20635 Розница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911297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17221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273.93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383.5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770541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17242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1111163574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218.79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306.31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470234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17252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1111163575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884506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17253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1111163576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25018"/>
                  </a:ext>
                </a:extLst>
              </a:tr>
              <a:tr h="199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Поводки,водилки,перестежки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20632 Розница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1111163584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250.3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350.41</a:t>
                      </a:r>
                    </a:p>
                  </a:txBody>
                  <a:tcPr marL="6040" marR="6040" marT="60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96284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700655" y="175491"/>
            <a:ext cx="30018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Ценообразование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645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0655" y="175491"/>
            <a:ext cx="30018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Ценообразование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479124"/>
              </p:ext>
            </p:extLst>
          </p:nvPr>
        </p:nvGraphicFramePr>
        <p:xfrm>
          <a:off x="1727748" y="434109"/>
          <a:ext cx="7462433" cy="6186060"/>
        </p:xfrm>
        <a:graphic>
          <a:graphicData uri="http://schemas.openxmlformats.org/drawingml/2006/table">
            <a:tbl>
              <a:tblPr/>
              <a:tblGrid>
                <a:gridCol w="2728980">
                  <a:extLst>
                    <a:ext uri="{9D8B030D-6E8A-4147-A177-3AD203B41FA5}">
                      <a16:colId xmlns:a16="http://schemas.microsoft.com/office/drawing/2014/main" val="1141876061"/>
                    </a:ext>
                  </a:extLst>
                </a:gridCol>
                <a:gridCol w="1787120">
                  <a:extLst>
                    <a:ext uri="{9D8B030D-6E8A-4147-A177-3AD203B41FA5}">
                      <a16:colId xmlns:a16="http://schemas.microsoft.com/office/drawing/2014/main" val="3027647485"/>
                    </a:ext>
                  </a:extLst>
                </a:gridCol>
                <a:gridCol w="1110913">
                  <a:extLst>
                    <a:ext uri="{9D8B030D-6E8A-4147-A177-3AD203B41FA5}">
                      <a16:colId xmlns:a16="http://schemas.microsoft.com/office/drawing/2014/main" val="2289495644"/>
                    </a:ext>
                  </a:extLst>
                </a:gridCol>
                <a:gridCol w="917710">
                  <a:extLst>
                    <a:ext uri="{9D8B030D-6E8A-4147-A177-3AD203B41FA5}">
                      <a16:colId xmlns:a16="http://schemas.microsoft.com/office/drawing/2014/main" val="834051385"/>
                    </a:ext>
                  </a:extLst>
                </a:gridCol>
                <a:gridCol w="917710">
                  <a:extLst>
                    <a:ext uri="{9D8B030D-6E8A-4147-A177-3AD203B41FA5}">
                      <a16:colId xmlns:a16="http://schemas.microsoft.com/office/drawing/2014/main" val="910330657"/>
                    </a:ext>
                  </a:extLst>
                </a:gridCol>
              </a:tblGrid>
              <a:tr h="1384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1С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 цена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РРЦ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570698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19409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460.33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644.47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76364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1111163636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313.31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438.63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61222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1111157199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334.31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31687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20664 Розница*****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197.26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394.52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2891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1997001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402.57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563.6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047366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1997013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402.57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563.6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580421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1997112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457.71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640.79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667663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1997113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457.71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640.79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531423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1997201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549.6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769.44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4862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1997211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1111163620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549.6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769.44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183962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203502 /20352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1111148846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92859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203701 /20371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1111148875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509079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203702 /20372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1111148876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43887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203703 /20373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1111148877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810683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203901 /20391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513697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203903 /20393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1111148870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14729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204201 /20421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1111147183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347.44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486.41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83371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203503 /20353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1111148847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535952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204102 /20412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1111148862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46976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204121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068437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204122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5713883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204902 /20492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1111147006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401762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204914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823636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62738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204202 /20422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1111147184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347.44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486.41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483369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204222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347.44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486.41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007771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204901 /20491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1111147005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088841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204903 /20493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1111147007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42670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204911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1111163610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95812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168243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204921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1111163613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8147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203511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368148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203514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73188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9080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502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2344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34325"/>
              </p:ext>
            </p:extLst>
          </p:nvPr>
        </p:nvGraphicFramePr>
        <p:xfrm>
          <a:off x="2804392" y="1163781"/>
          <a:ext cx="9304481" cy="4666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899">
                  <a:extLst>
                    <a:ext uri="{9D8B030D-6E8A-4147-A177-3AD203B41FA5}">
                      <a16:colId xmlns:a16="http://schemas.microsoft.com/office/drawing/2014/main" val="2463453994"/>
                    </a:ext>
                  </a:extLst>
                </a:gridCol>
                <a:gridCol w="1204820">
                  <a:extLst>
                    <a:ext uri="{9D8B030D-6E8A-4147-A177-3AD203B41FA5}">
                      <a16:colId xmlns:a16="http://schemas.microsoft.com/office/drawing/2014/main" val="2704526403"/>
                    </a:ext>
                  </a:extLst>
                </a:gridCol>
                <a:gridCol w="1420045">
                  <a:extLst>
                    <a:ext uri="{9D8B030D-6E8A-4147-A177-3AD203B41FA5}">
                      <a16:colId xmlns:a16="http://schemas.microsoft.com/office/drawing/2014/main" val="1123762418"/>
                    </a:ext>
                  </a:extLst>
                </a:gridCol>
                <a:gridCol w="3200403">
                  <a:extLst>
                    <a:ext uri="{9D8B030D-6E8A-4147-A177-3AD203B41FA5}">
                      <a16:colId xmlns:a16="http://schemas.microsoft.com/office/drawing/2014/main" val="1454247535"/>
                    </a:ext>
                  </a:extLst>
                </a:gridCol>
                <a:gridCol w="2755314">
                  <a:extLst>
                    <a:ext uri="{9D8B030D-6E8A-4147-A177-3AD203B41FA5}">
                      <a16:colId xmlns:a16="http://schemas.microsoft.com/office/drawing/2014/main" val="1440773696"/>
                    </a:ext>
                  </a:extLst>
                </a:gridCol>
              </a:tblGrid>
              <a:tr h="3651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Артикул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309519"/>
                  </a:ext>
                </a:extLst>
              </a:tr>
              <a:tr h="2150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Trixie "Native" 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собак, шкіра,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S: 31-37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 / 15мм, антрацит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Trixie "Native" 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собак, шкіра,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S: 31-37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 / 15мм, антрацит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Native - 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 чудова німецька якість відомого бренду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Trixie 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м'яка натуральна шкіра для комфорту вашого улюбленця.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натуральна шкіра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положення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образного кільця дозволяє прикріпити поводок, оптимально захищаючи гортань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розмір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31-37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 * 15мм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колір антрацит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 Native - это великолепное немецкое качество известного бренда Trixie и мягкая натуральная кожа для комфорта вашего любимца.  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натуральная кожа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положение D-образного кольца позволяет прикрепить поводок, оптимально защищая гортань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размер S 31-37см*15мм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цвет антрацит</a:t>
                      </a:r>
                      <a:b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053955"/>
                  </a:ext>
                </a:extLst>
              </a:tr>
              <a:tr h="2150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17926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Trixie "Native" 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собак, шкіра,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36-43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 / 20мм, капучино</a:t>
                      </a:r>
                      <a:endParaRPr lang="ru-RU" sz="11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 Trixie"Native" для собак, кожа, M: 36–43см/20мм, капучино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Нашийник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Native -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чудова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німецька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якість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відомого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бренду 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Trixie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м'яка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натуральна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шкіра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комфорту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вашого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улюбленця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натуральна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шкіра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положення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образного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кільця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дозволяє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прикріпити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поводок, оптимально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захищаючи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гортань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розмір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36-43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 * 20мм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колір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капучіно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Ошейник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Native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это великолепное немецкое качество известного бренда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Trixie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мягкая натуральная кожа для комфорта вашего любимца.  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натуральная кожа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положение D-образного кольца позволяет прикрепить поводок, оптимально защищая гортань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размер M 36-43см*20мм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цвет капучино</a:t>
                      </a:r>
                      <a:b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8" marR="7498" marT="749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71559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99" y="1415680"/>
            <a:ext cx="2310636" cy="1337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9" y="2957475"/>
            <a:ext cx="2528454" cy="306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10" y="4390480"/>
            <a:ext cx="2290052" cy="1092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4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0655" y="175491"/>
            <a:ext cx="30018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Ценообразование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317349"/>
              </p:ext>
            </p:extLst>
          </p:nvPr>
        </p:nvGraphicFramePr>
        <p:xfrm>
          <a:off x="1515311" y="544821"/>
          <a:ext cx="7462433" cy="6186060"/>
        </p:xfrm>
        <a:graphic>
          <a:graphicData uri="http://schemas.openxmlformats.org/drawingml/2006/table">
            <a:tbl>
              <a:tblPr/>
              <a:tblGrid>
                <a:gridCol w="2728980">
                  <a:extLst>
                    <a:ext uri="{9D8B030D-6E8A-4147-A177-3AD203B41FA5}">
                      <a16:colId xmlns:a16="http://schemas.microsoft.com/office/drawing/2014/main" val="2512459724"/>
                    </a:ext>
                  </a:extLst>
                </a:gridCol>
                <a:gridCol w="1787120">
                  <a:extLst>
                    <a:ext uri="{9D8B030D-6E8A-4147-A177-3AD203B41FA5}">
                      <a16:colId xmlns:a16="http://schemas.microsoft.com/office/drawing/2014/main" val="581401510"/>
                    </a:ext>
                  </a:extLst>
                </a:gridCol>
                <a:gridCol w="1110913">
                  <a:extLst>
                    <a:ext uri="{9D8B030D-6E8A-4147-A177-3AD203B41FA5}">
                      <a16:colId xmlns:a16="http://schemas.microsoft.com/office/drawing/2014/main" val="3424134526"/>
                    </a:ext>
                  </a:extLst>
                </a:gridCol>
                <a:gridCol w="917710">
                  <a:extLst>
                    <a:ext uri="{9D8B030D-6E8A-4147-A177-3AD203B41FA5}">
                      <a16:colId xmlns:a16="http://schemas.microsoft.com/office/drawing/2014/main" val="2550716033"/>
                    </a:ext>
                  </a:extLst>
                </a:gridCol>
                <a:gridCol w="917710">
                  <a:extLst>
                    <a:ext uri="{9D8B030D-6E8A-4147-A177-3AD203B41FA5}">
                      <a16:colId xmlns:a16="http://schemas.microsoft.com/office/drawing/2014/main" val="3432835585"/>
                    </a:ext>
                  </a:extLst>
                </a:gridCol>
              </a:tblGrid>
              <a:tr h="1384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1С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 цена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РРЦ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746226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751286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203922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64239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204203 /20423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1111147185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347.44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486.41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34284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204221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347.44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486.41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04299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203722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349541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203724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586322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203725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40458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203902 /20392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1111148869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693098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203921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510432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204021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80945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204022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434.95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371482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116801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266.05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372.47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65951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116812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266.05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372.47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144947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116901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1111163589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313.31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438.63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197692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116912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1111163590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313.31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438.63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017711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203801 /20381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1111148882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255.55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357.77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82686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203802 /20382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1111148883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255.55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357.77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17977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203821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1111163600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255.55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357.77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85968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203822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1111163601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255.55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357.77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309768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41752 Розница*****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1111163630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166.02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578305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41754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1111163631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093848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41761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1111163632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667601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41762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1111163633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252428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41763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1111163634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36621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41764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1111163635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292.3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125639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20623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234.54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328.36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130093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20624 Розница*****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197.26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394.52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612243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20662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218.79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306.31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889468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20663 Розница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234.54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328.36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324204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205201 /20521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1111116647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906851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205203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1111163622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237.17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332.04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71126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205301 /20531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1111116649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273.93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383.5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57527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205303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273.93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383.5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610690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205401 /20541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1111116650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205086"/>
                  </a:ext>
                </a:extLst>
              </a:tr>
              <a:tr h="138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Шлеи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205403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1111163624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329.06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460.68</a:t>
                      </a:r>
                    </a:p>
                  </a:txBody>
                  <a:tcPr marL="4195" marR="4195" marT="4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485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821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499813"/>
              </p:ext>
            </p:extLst>
          </p:nvPr>
        </p:nvGraphicFramePr>
        <p:xfrm>
          <a:off x="1893454" y="64655"/>
          <a:ext cx="10298546" cy="6858001"/>
        </p:xfrm>
        <a:graphic>
          <a:graphicData uri="http://schemas.openxmlformats.org/drawingml/2006/table">
            <a:tbl>
              <a:tblPr/>
              <a:tblGrid>
                <a:gridCol w="480291">
                  <a:extLst>
                    <a:ext uri="{9D8B030D-6E8A-4147-A177-3AD203B41FA5}">
                      <a16:colId xmlns:a16="http://schemas.microsoft.com/office/drawing/2014/main" val="1809531116"/>
                    </a:ext>
                  </a:extLst>
                </a:gridCol>
                <a:gridCol w="1654488">
                  <a:extLst>
                    <a:ext uri="{9D8B030D-6E8A-4147-A177-3AD203B41FA5}">
                      <a16:colId xmlns:a16="http://schemas.microsoft.com/office/drawing/2014/main" val="3053207971"/>
                    </a:ext>
                  </a:extLst>
                </a:gridCol>
                <a:gridCol w="1571761">
                  <a:extLst>
                    <a:ext uri="{9D8B030D-6E8A-4147-A177-3AD203B41FA5}">
                      <a16:colId xmlns:a16="http://schemas.microsoft.com/office/drawing/2014/main" val="3733901243"/>
                    </a:ext>
                  </a:extLst>
                </a:gridCol>
                <a:gridCol w="3542324">
                  <a:extLst>
                    <a:ext uri="{9D8B030D-6E8A-4147-A177-3AD203B41FA5}">
                      <a16:colId xmlns:a16="http://schemas.microsoft.com/office/drawing/2014/main" val="1146061836"/>
                    </a:ext>
                  </a:extLst>
                </a:gridCol>
                <a:gridCol w="3049682">
                  <a:extLst>
                    <a:ext uri="{9D8B030D-6E8A-4147-A177-3AD203B41FA5}">
                      <a16:colId xmlns:a16="http://schemas.microsoft.com/office/drawing/2014/main" val="1043659257"/>
                    </a:ext>
                  </a:extLst>
                </a:gridCol>
              </a:tblGrid>
              <a:tr h="1439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958443"/>
                  </a:ext>
                </a:extLst>
              </a:tr>
              <a:tr h="1342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1988423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 з неопреновою підкладкою,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M-L: 42-48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камуфляж / лісовий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 с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подкладкой, M–L: 42–48см/20мм, камуфляж/лесной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неопреновою підкладкою.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дуже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 безперервно регулюється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оптимальний розподіл тиску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нормам захисту тварин відповідно до Розділу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M-L 42-48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* 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камуфляж / лісовий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Premium с неопреновой подкладкой.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очень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оптимальное распределение давления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нормам защиты животных в соответствии с Разделом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M-L 42-48см*20мм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камуфляж/лесной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6141614"/>
                  </a:ext>
                </a:extLst>
              </a:tr>
              <a:tr h="1342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1988523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 з неопреновою підкладкою,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L: 49-55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камуфляж / лісовий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"Premium" для собак с неопреновой подкладкой, L: 49–55см/25мм, камуфляж/лесной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неопреновою підкладкою.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дуже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 безперервно регулюється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оптимальний розподіл тиску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нормам захисту тварин відповідно до Розділу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 49-55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*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камуфляж / лісовий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Premium с неопреновой подкладкой.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очень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оптимальное распределение давления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нормам защиты животных в соответствии с Разделом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 49-55см*25мм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камуфляж/лесной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5643721"/>
                  </a:ext>
                </a:extLst>
              </a:tr>
              <a:tr h="1342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1988623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 з неопреновою підкладкою,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56-62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25мм, камуфляж / лісовий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"Premium" для собак с неопреновой подкладкой, L–XL: 56–62см/25мм, камуфляж/лесной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неопреновою підкладкою.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дуже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 безперервно регулюється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оптимальний розподіл тиску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нормам захисту тварин відповідно до Розділу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 56-62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*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камуфляж / лісовий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Premium с неопреновой подкладкой.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очень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оптимальное распределение давления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нормам защиты животных в соответствии с Разделом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 56-62см*25мм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камуфляж/лесной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5775636"/>
                  </a:ext>
                </a:extLst>
              </a:tr>
              <a:tr h="1342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1999301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M-L: 40-60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50мм,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"Premium" для собак, M–L: 40–60см/50мм, черный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неопреновою підкладкою.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дуже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 безперервно регулюється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оптимальний розподіл тиску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нормам захисту тварин відповідно до Розділу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M-L 40-60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* 50мм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Premium с неопреновой подкладкой.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очень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неопреновая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оптимальное распределение давления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нормам защиты животных в соответствии с Разделом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M-L 40-60см*50мм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158289"/>
                  </a:ext>
                </a:extLst>
              </a:tr>
              <a:tr h="1342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1999401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L-XXL: 55-80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50мм,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собак, L–XXL: 55–80см/50мм, черный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неопреновою підкладкою.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дуже широкий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стяжна стрічка безперервно регулюється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неопренова набивка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оптимальний розподіл тиску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натягу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нормам захисту тварин відповідно до Розділу 18 (АТ)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L-XXL 55-80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* 50мм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подкладкой.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очень широкий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непрерывно регулируемая стяжная лента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неопреновая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набивка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оптимальное распределение давления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пряжка без натяжения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нормам защиты животных в соответствии с Разделом 18 (АТ)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L-XXL 55-80см*50мм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4364" marR="4364" marT="43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4604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" y="710107"/>
            <a:ext cx="1782618" cy="1098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4735"/>
            <a:ext cx="1783087" cy="1103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" y="3088471"/>
            <a:ext cx="1782618" cy="1098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139283"/>
            <a:ext cx="1893454" cy="1377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1" y="5472349"/>
            <a:ext cx="1952769" cy="13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20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326529"/>
              </p:ext>
            </p:extLst>
          </p:nvPr>
        </p:nvGraphicFramePr>
        <p:xfrm>
          <a:off x="2034074" y="35852"/>
          <a:ext cx="10157925" cy="6854624"/>
        </p:xfrm>
        <a:graphic>
          <a:graphicData uri="http://schemas.openxmlformats.org/drawingml/2006/table">
            <a:tbl>
              <a:tblPr/>
              <a:tblGrid>
                <a:gridCol w="590904">
                  <a:extLst>
                    <a:ext uri="{9D8B030D-6E8A-4147-A177-3AD203B41FA5}">
                      <a16:colId xmlns:a16="http://schemas.microsoft.com/office/drawing/2014/main" val="998167148"/>
                    </a:ext>
                  </a:extLst>
                </a:gridCol>
                <a:gridCol w="1514725">
                  <a:extLst>
                    <a:ext uri="{9D8B030D-6E8A-4147-A177-3AD203B41FA5}">
                      <a16:colId xmlns:a16="http://schemas.microsoft.com/office/drawing/2014/main" val="56856541"/>
                    </a:ext>
                  </a:extLst>
                </a:gridCol>
                <a:gridCol w="1186551">
                  <a:extLst>
                    <a:ext uri="{9D8B030D-6E8A-4147-A177-3AD203B41FA5}">
                      <a16:colId xmlns:a16="http://schemas.microsoft.com/office/drawing/2014/main" val="4288221419"/>
                    </a:ext>
                  </a:extLst>
                </a:gridCol>
                <a:gridCol w="3857703">
                  <a:extLst>
                    <a:ext uri="{9D8B030D-6E8A-4147-A177-3AD203B41FA5}">
                      <a16:colId xmlns:a16="http://schemas.microsoft.com/office/drawing/2014/main" val="499304597"/>
                    </a:ext>
                  </a:extLst>
                </a:gridCol>
                <a:gridCol w="3008042">
                  <a:extLst>
                    <a:ext uri="{9D8B030D-6E8A-4147-A177-3AD203B41FA5}">
                      <a16:colId xmlns:a16="http://schemas.microsoft.com/office/drawing/2014/main" val="2126335474"/>
                    </a:ext>
                  </a:extLst>
                </a:gridCol>
              </a:tblGrid>
              <a:tr h="105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664110"/>
                  </a:ext>
                </a:extLst>
              </a:tr>
              <a:tr h="123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12425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 світловідбиваючий "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Night Reflect", L–XL: 47–58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см/30мм,чорний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для собак светоотражающий "Night Reflect" L-XL: 47-58см / 30мм, черный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Night Reflect 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тільки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чудова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Trixie,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але 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девайс,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допоможе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зробити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помітним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вашого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улюбленця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навіть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темряві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мінімізує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можливість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втрати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вашого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улюбленця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завдяки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світловідбиваючим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властивостям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верх: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низ: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штучна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шкіра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сильно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відбиваючий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положення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D-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образного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кільця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дозволяє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прикріпити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поводок, оптимально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захищаючи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гортань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47-58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30мм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Night Reflect - это не только великолепное немецкое качество известного бренда Trixie, но и удобный девайс, который поможет сделать заметным вашого любимца даже в темноте. Ошейник минимизирует возможность потери вашего любимца благодаря светоотражающим свойствам.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верх: тесьма / низ: искусственная кожа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сильно отражающий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положение D-образного кольца позволяет прикрепить поводок, оптимально защищая гортань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47-58см/30мм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цвет: черный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049954"/>
                  </a:ext>
                </a:extLst>
              </a:tr>
              <a:tr h="1334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12647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що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світиться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USB для собак,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силікон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70см / 10мм,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рожевий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светящийся Trixie USB для собак, силикон, 70см/10мм, розовый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Нашийник, що світиться - це не тільки чудова німецька якість відомого бренду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Trixie,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але і зручний девайс, який допоможе зробити помітним вашого улюбленця навіть в темряві. Нашийник мінімізує можливість втрати вашого улюбленця.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силікон / пластик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 3,5 годин блимає, до 1,5 годин безперервно світиться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водонепроникний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 блокуванням клацання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індивідуально регулюється шляхом простого відрізання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 комплекті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USB-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кабель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70см * 10 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рожевий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светящийся - это не только великолепное немецкое качество известного бренда Trixie, но и удобный девайс, который поможет сделать заметным вашого любимца даже в темноте. Ошейник минимизирует возможность потери вашего любимца.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силикон / пластик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 3,5 часов мигает, до 1,5 часов непрерывно светится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водонепроницаемый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блокировкой щелчка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индивидуально регулируется путем простой резки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 комплекте USB-кабель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70см*10 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розовый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2077373"/>
                  </a:ext>
                </a:extLst>
              </a:tr>
              <a:tr h="783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19381 Розница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Trixie для собак, 47-57см / 25мм, чорний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для собак, 47-57см/25мм, черный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-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 чудова німецька якість і м'яка натуральна шкіра для комфорту вашого улюбленця.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 шкіра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шипований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47-57см * 25мм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- это великолепное немецкое качество и мягкая натуральная кожа для комфорта вашего любимца.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натуральная кожа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шипованный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47-57см*25мм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346804"/>
                  </a:ext>
                </a:extLst>
              </a:tr>
              <a:tr h="783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19391 Розница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для собак,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шкіра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52-62см / 30мм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для собак, кожа, черный, 52-62см/30мм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-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 чудова німецька якість і м'яка натуральна шкіра для комфорту вашого улюбленця.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 шкіра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шипований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52-62см * 30мм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- это великолепное немецкое качество и мягкая натуральная кожа для комфорта вашего любимца.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натуральная кожа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шипованный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52-62см*30мм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6500556"/>
                  </a:ext>
                </a:extLst>
              </a:tr>
              <a:tr h="82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19651 Розница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для собак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із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застібками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38-48см / 22мм,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endParaRPr lang="ru-RU" sz="8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Trixie для собак с заклепками, 38-48см/22мм, чёрный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із застібками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-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 чудова німецька якість і м'яка натуральна шкіра для комфорту вашого улюбленця.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 шкіра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підкладка з повсті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шипований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38-48см * 22мм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с заклепками Trixie - это великолепное немецкое качество и мягкая натуральная кожа для комфорта вашего любимца.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натуральная кожа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подкладка из войлока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шипованный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38-48см*22мм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334485"/>
                  </a:ext>
                </a:extLst>
              </a:tr>
              <a:tr h="82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19653 Розница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для собак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із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застібками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, 38-48см / 22мм,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червоний</a:t>
                      </a:r>
                      <a:endParaRPr lang="ru-RU" sz="8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для собак с заклепками, 38-48см/22мм, красный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 із застібками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-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 чудова німецька якість і м'яка натуральна шкіра для комфорту вашого улюбленця.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 шкіра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підкладка з повсті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шипований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38-48см * 22мм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 с заклепками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это великолепное немецкое качество и мягкая натуральная кожа для комфорта вашего любимца.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натуральная кожа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подкладка из войлока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шипованный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38-48см*22мм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3872" marR="3872" marT="387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747115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8" y="578247"/>
            <a:ext cx="1851876" cy="1019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6" y="1792832"/>
            <a:ext cx="1558637" cy="1276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98" y="3151761"/>
            <a:ext cx="1663665" cy="867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10" y="4068518"/>
            <a:ext cx="1663665" cy="867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60" y="5053443"/>
            <a:ext cx="1766694" cy="813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8" y="5996470"/>
            <a:ext cx="2006167" cy="830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022"/>
              </p:ext>
            </p:extLst>
          </p:nvPr>
        </p:nvGraphicFramePr>
        <p:xfrm>
          <a:off x="1911556" y="1"/>
          <a:ext cx="10280444" cy="6796314"/>
        </p:xfrm>
        <a:graphic>
          <a:graphicData uri="http://schemas.openxmlformats.org/drawingml/2006/table">
            <a:tbl>
              <a:tblPr/>
              <a:tblGrid>
                <a:gridCol w="562028">
                  <a:extLst>
                    <a:ext uri="{9D8B030D-6E8A-4147-A177-3AD203B41FA5}">
                      <a16:colId xmlns:a16="http://schemas.microsoft.com/office/drawing/2014/main" val="1208051344"/>
                    </a:ext>
                  </a:extLst>
                </a:gridCol>
                <a:gridCol w="1568997">
                  <a:extLst>
                    <a:ext uri="{9D8B030D-6E8A-4147-A177-3AD203B41FA5}">
                      <a16:colId xmlns:a16="http://schemas.microsoft.com/office/drawing/2014/main" val="454523329"/>
                    </a:ext>
                  </a:extLst>
                </a:gridCol>
                <a:gridCol w="1568997">
                  <a:extLst>
                    <a:ext uri="{9D8B030D-6E8A-4147-A177-3AD203B41FA5}">
                      <a16:colId xmlns:a16="http://schemas.microsoft.com/office/drawing/2014/main" val="205218721"/>
                    </a:ext>
                  </a:extLst>
                </a:gridCol>
                <a:gridCol w="3536098">
                  <a:extLst>
                    <a:ext uri="{9D8B030D-6E8A-4147-A177-3AD203B41FA5}">
                      <a16:colId xmlns:a16="http://schemas.microsoft.com/office/drawing/2014/main" val="2786314768"/>
                    </a:ext>
                  </a:extLst>
                </a:gridCol>
                <a:gridCol w="3044324">
                  <a:extLst>
                    <a:ext uri="{9D8B030D-6E8A-4147-A177-3AD203B41FA5}">
                      <a16:colId xmlns:a16="http://schemas.microsoft.com/office/drawing/2014/main" val="4024231087"/>
                    </a:ext>
                  </a:extLst>
                </a:gridCol>
              </a:tblGrid>
              <a:tr h="1447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4621"/>
                  </a:ext>
                </a:extLst>
              </a:tr>
              <a:tr h="1607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17292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Нашийник-зашморг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"BE NORDIC"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L-XL: 55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13мм, петроль / світло-сірий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Ошейник-удавка Trixie"BE NORDIC" для собак, L-XL: 55см/13мм, петроль/светло-серый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Нашийник-зашморг призначений для дресирування і тренувань собак. Німецька перевірена якість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плетена мотузка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шиї і упор плавно регулюються за допомогою вузлів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55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* 13мм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світло-сірий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Компанія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активно підтримує проекти з морського захисту за рахунок продажів цієї серії, і тим самим ми робимо свій внесок у збереження природи і захист багатьох видів.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Ошейник-удавка предназначен для дрессировки и тренировок собак. Немецкое проверенное качество от известного бренда Trixie.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плетенная веревка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шеи и упор плавно регулируются с помощью узлов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55см*13мм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светло-серый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Компания Trixie активно поддерживает проекты по морской защите за счет продаж этой серии, и тем самым мы вносим свой вклад в сохранение природы и защиту многих видов.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2712882"/>
                  </a:ext>
                </a:extLst>
              </a:tr>
              <a:tr h="1666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19409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Підтримуюча шлейка Trixie для собак, XL: 85-95см, чорний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Поддерживающая шлейка Trixie для собак, XL: 85–95см, черный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Підтримуюча шлейка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Застосовується після операцій, під час хвороб або собакам з паралічем.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дозволяє носити ту частину тіла, яка потребує опори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допомога при ходьбі, підйомі або спуску по сходах або посадці в машину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підходить для передніх і задніх кінцівок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матеріал: неопрен / поліестер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XL 85-95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Поддерживающая шлейка Trixie для собак. Великолепное немецкое качество, комфорт и удобство в использовании от известного бренда Trixie. Применяется после операций, во время болезней или собакам с параличом. 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позволяет носить ту часть тела, которая нуждается в опоре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помощь при ходьбе, подъеме или спуске по лестнице или посадке в машину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подходит для передних и задних конечностей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материал: неопрен / полиэстер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XL 85-95 см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цвет: черный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3676745"/>
                  </a:ext>
                </a:extLst>
              </a:tr>
              <a:tr h="1666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19406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Підтримуюча шлейка Trixie для собак, M: 55-65см, чорний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Поддерживающая шлейка Trixie  для собак, M: 55–65см, черный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Підтримуюча шлейка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Застосовується після операцій, під час хвороб або собакам з паралічем.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дозволяє носити ту частину тіла, яка потребує опори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допомога при ходьбі, підйомі або спуску по сходах або посадці в машину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підходить для передніх і задніх кінцівок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матеріал: неопрен / поліестер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М 55-65 см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Поддерживающая шлейка Trixie для собак. Великолепное немецкое качество, комфорт и удобство в использовании от известного бренда Trixie. Применяется после операций, во время болезней или собакам с параличом. 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позволяет носить ту часть тела, которая нуждается в опоре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помощь при ходьбе, подъеме или спуске по лестнице или посадке в машину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подходит для передних и задних конечностей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материал: неопрен / полиэстер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М 55-65 см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цвет: черный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3007248"/>
                  </a:ext>
                </a:extLst>
              </a:tr>
              <a:tr h="1666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19407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Підтримуюча шлейка Trixie для собак, L: 65-75см, чорний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Поддерживающая шлейка Trixie  для собак, L: 65–75см, черный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Підтримуюча шлейка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Застосовується після операцій, під час хвороб або собакам з паралічем.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дозволяє носити ту частину тіла, яка потребує опори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допомога при ходьбі, підйомі або спуску по сходах або посадці в машину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підходить для передніх і задніх кінцівок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матеріал: неопрен / поліестер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 65-75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Поддерживающая шлейка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для собак. Великолепное немецкое качество, комфорт и удобство в использовании от известного бренда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Применяется после операций, во время болезней или собакам с параличом.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позволяет носить ту часть тела, которая нуждается в опоре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помощь при ходьбе, подъеме или спуске по лестнице или посадке в машину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подходит для передних и задних конечностей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материал: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полиэстер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 65-75 см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цвет: черный</a:t>
                      </a:r>
                    </a:p>
                  </a:txBody>
                  <a:tcPr marL="5631" marR="5631" marT="56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682704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0" y="5296162"/>
            <a:ext cx="1159749" cy="132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0" y="3541356"/>
            <a:ext cx="1159749" cy="1329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0" y="2060610"/>
            <a:ext cx="1159749" cy="13294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77" y="593625"/>
            <a:ext cx="1454439" cy="1137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04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00238"/>
              </p:ext>
            </p:extLst>
          </p:nvPr>
        </p:nvGraphicFramePr>
        <p:xfrm>
          <a:off x="2253674" y="0"/>
          <a:ext cx="9845964" cy="5817554"/>
        </p:xfrm>
        <a:graphic>
          <a:graphicData uri="http://schemas.openxmlformats.org/drawingml/2006/table">
            <a:tbl>
              <a:tblPr/>
              <a:tblGrid>
                <a:gridCol w="538275">
                  <a:extLst>
                    <a:ext uri="{9D8B030D-6E8A-4147-A177-3AD203B41FA5}">
                      <a16:colId xmlns:a16="http://schemas.microsoft.com/office/drawing/2014/main" val="1500112690"/>
                    </a:ext>
                  </a:extLst>
                </a:gridCol>
                <a:gridCol w="1502688">
                  <a:extLst>
                    <a:ext uri="{9D8B030D-6E8A-4147-A177-3AD203B41FA5}">
                      <a16:colId xmlns:a16="http://schemas.microsoft.com/office/drawing/2014/main" val="1317533869"/>
                    </a:ext>
                  </a:extLst>
                </a:gridCol>
                <a:gridCol w="1502688">
                  <a:extLst>
                    <a:ext uri="{9D8B030D-6E8A-4147-A177-3AD203B41FA5}">
                      <a16:colId xmlns:a16="http://schemas.microsoft.com/office/drawing/2014/main" val="1803493350"/>
                    </a:ext>
                  </a:extLst>
                </a:gridCol>
                <a:gridCol w="3386652">
                  <a:extLst>
                    <a:ext uri="{9D8B030D-6E8A-4147-A177-3AD203B41FA5}">
                      <a16:colId xmlns:a16="http://schemas.microsoft.com/office/drawing/2014/main" val="908707567"/>
                    </a:ext>
                  </a:extLst>
                </a:gridCol>
                <a:gridCol w="2915661">
                  <a:extLst>
                    <a:ext uri="{9D8B030D-6E8A-4147-A177-3AD203B41FA5}">
                      <a16:colId xmlns:a16="http://schemas.microsoft.com/office/drawing/2014/main" val="4224475923"/>
                    </a:ext>
                  </a:extLst>
                </a:gridCol>
              </a:tblGrid>
              <a:tr h="105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760573"/>
                  </a:ext>
                </a:extLst>
              </a:tr>
              <a:tr h="1131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196702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 регульований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 довгий,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XS-S: 3.00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 / 15мм, синій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 регулируемый Trixie "Premium" для собак длинный, XS–S: 3.00м/15мм, синий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довгий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Premium.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- 4-ступінчасте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регулювання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змінне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завдяки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повністю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кільцям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додаткові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пряжки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навколо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талії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 петлею (для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кріплення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медальйона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або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мигалки)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XS-S, 3.00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 / 15мм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синій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 длинный регулируемый Premium.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- 4-ступенчатая регулировка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переменное использование благодаря 3 полностью регулируемым кольцам (дополнительные пряжки вокруг талии)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 петлей (для крепления медальона или мигалки)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XS-S, 3.00м/15мм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3058174"/>
                  </a:ext>
                </a:extLst>
              </a:tr>
              <a:tr h="925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19935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 Trixie для собак, нейлон, 5м / 8мм, чорний / помаранчевий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 Trixie для собак, нейлон, 5м/8мм, черный/оранжевый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 для собак призначений для дресури і тренувань.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кругове переплетення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світловідбиваючі частини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5м / 8мм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помаранчевий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 для собак предназначен для дрессуры и тренировок.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круговое переплетение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светоотражающие части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5м/8мм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черный/оранжевый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582818"/>
                  </a:ext>
                </a:extLst>
              </a:tr>
              <a:tr h="12335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20595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 з ручкою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"Fusion"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нейлон, 5м / 17мм, чорний / помаранчевий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 с ручкой  Trixie "Fusion" для собак, нейлон, 5м/17мм, чёрный/оранжевый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 ручкою "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 для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дресирування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тренувань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надійний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прогумованою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- 3-ступінчасте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регулювання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нековзкий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максимальним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захопленням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ручна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петля 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підкладкою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для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більшої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свободи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5м / 17мм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помаранчевий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Регулируемый поводок с ручкой "Fusion" для собак для дрессировки и тренировок.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надежный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с прорезиненной тесьмой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- 3-ступенчатая регулировка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нескользящий с максимальным захватом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ручная петля с неопреновой подкладкой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для большей свободы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5м/17мм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черный/оранжевый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1372709"/>
                  </a:ext>
                </a:extLst>
              </a:tr>
              <a:tr h="10284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20633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 Trixie "Fusion" для собак, нейлон, 2м / 25мм, чорний / зелений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 Trixie "Fusion" для собак, нейлон, 2м/25мм, чёрный/зелёный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 повідець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надійний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з прогумованою тасьмою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- 3-ступінчасте регулювання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нековзкий з максимальним захопленням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2м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зелений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Регулируемый поводок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собак.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надежный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с прорезиненной тесьмой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- 3-ступенчатая регулировка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нескользящий с максимальным захватом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2м/25мм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черный/зеленый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2857148"/>
                  </a:ext>
                </a:extLst>
              </a:tr>
              <a:tr h="12335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20635 Розница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Fusion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тренувань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для собак, 5м / 17мм,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зелений</a:t>
                      </a:r>
                      <a:endParaRPr lang="ru-RU" sz="8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 Trixie "Fusion" для тренировок для собак, 5м/17мм, черный/зеленый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 ручкою "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 для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дресирування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тренувань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Чудова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надійний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прогумованою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- 3-ступінчасте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регулювання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нековзкий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максимальним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захопленням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ручна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петля з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підкладкою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для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більшої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свободи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5м / 17мм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зелений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Регулируемый поводок с ручкой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 для дрессировки и тренировок.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надежный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с прорезиненной тесьмой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- 3-ступенчатая регулировка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нескользящий с максимальным захватом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ручная петля с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подкладкой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для большей свободы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5м/17мм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черный/зеленый</a:t>
                      </a:r>
                    </a:p>
                  </a:txBody>
                  <a:tcPr marL="3921" marR="3921" marT="39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871245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924"/>
            <a:ext cx="2115127" cy="306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" y="1330036"/>
            <a:ext cx="2032000" cy="845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566" y="4174802"/>
            <a:ext cx="546317" cy="5289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17247"/>
            <a:ext cx="2115127" cy="10110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41350"/>
            <a:ext cx="2220189" cy="6286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46152"/>
            <a:ext cx="2246599" cy="628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566" y="2879604"/>
            <a:ext cx="714623" cy="69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5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17622"/>
              </p:ext>
            </p:extLst>
          </p:nvPr>
        </p:nvGraphicFramePr>
        <p:xfrm>
          <a:off x="2576945" y="0"/>
          <a:ext cx="9504218" cy="6882374"/>
        </p:xfrm>
        <a:graphic>
          <a:graphicData uri="http://schemas.openxmlformats.org/drawingml/2006/table">
            <a:tbl>
              <a:tblPr/>
              <a:tblGrid>
                <a:gridCol w="519593">
                  <a:extLst>
                    <a:ext uri="{9D8B030D-6E8A-4147-A177-3AD203B41FA5}">
                      <a16:colId xmlns:a16="http://schemas.microsoft.com/office/drawing/2014/main" val="53618265"/>
                    </a:ext>
                  </a:extLst>
                </a:gridCol>
                <a:gridCol w="1450529">
                  <a:extLst>
                    <a:ext uri="{9D8B030D-6E8A-4147-A177-3AD203B41FA5}">
                      <a16:colId xmlns:a16="http://schemas.microsoft.com/office/drawing/2014/main" val="799128328"/>
                    </a:ext>
                  </a:extLst>
                </a:gridCol>
                <a:gridCol w="1450529">
                  <a:extLst>
                    <a:ext uri="{9D8B030D-6E8A-4147-A177-3AD203B41FA5}">
                      <a16:colId xmlns:a16="http://schemas.microsoft.com/office/drawing/2014/main" val="191438188"/>
                    </a:ext>
                  </a:extLst>
                </a:gridCol>
                <a:gridCol w="3269105">
                  <a:extLst>
                    <a:ext uri="{9D8B030D-6E8A-4147-A177-3AD203B41FA5}">
                      <a16:colId xmlns:a16="http://schemas.microsoft.com/office/drawing/2014/main" val="3012816792"/>
                    </a:ext>
                  </a:extLst>
                </a:gridCol>
                <a:gridCol w="2814462">
                  <a:extLst>
                    <a:ext uri="{9D8B030D-6E8A-4147-A177-3AD203B41FA5}">
                      <a16:colId xmlns:a16="http://schemas.microsoft.com/office/drawing/2014/main" val="3758031622"/>
                    </a:ext>
                  </a:extLst>
                </a:gridCol>
              </a:tblGrid>
              <a:tr h="73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084846"/>
                  </a:ext>
                </a:extLst>
              </a:tr>
              <a:tr h="783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17221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Повідець-перестібка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"BE NORDIC"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2.00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 / 8мм, темно-сірий / коричневий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Поводок-перестежка Trixie "BE NORDIC" для собак, S–M: 2.00м/8мм, темно-серый/коричневый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 повідець-перестібка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 NORDIC.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кругове переплетення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- 3-ступінчасте регулювання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положення кілець плавно регулюється за допомогою вузлів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застібка - карабін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S-M, 2.00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 / 8мм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темно-сірий / коричневий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Компанія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активно підтримує проекти з морського захисту за рахунок продажів цієї серії, і тим самим ми робимо свій внесок у збереження природи і захист багатьох видів.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Регулируемый поводок-перестежка BE NORDIC.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круговое переплетение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- 3-ступенчатая регулировка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положение колец плавно регулируется с помощью узлов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защелка - карабин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S-M, 2.00м/8мм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темно-серый/коричневый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Компания Trixie активно поддерживает проекты по морской защите за счет продаж этой серии, и тем самым мы вносим свой вклад в сохранение природы и защиту многих видов.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5798413"/>
                  </a:ext>
                </a:extLst>
              </a:tr>
              <a:tr h="783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17242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Повідець-напівудавка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"BE NORDIC"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1.70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 / 8мм, петроль / світло-сірий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Поводок-полуудавка Trixie "BE NORDIC" для собак, S-M: 1.70м/8мм, петроль/светло-серый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 повідець-напівудавка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 NORDIC.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Чудова німецька якість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Призначений для дресирування і тренувань собак.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кругове переплетення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шиї і упор плавно регулюються за допомогою вузлів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S-M, 1.70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 / 8мм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петроль / світло-сірий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Компанія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активно підтримує проекти з морського захисту за рахунок продажів цієї серії, і тим самим ми робимо свій внесок у збереження природи і захист багатьох видів.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Регулируемый поводок-полуудавка BE NORDIC. Великолепное немецкое качество и удобство в использовании от известного бренда Trixie. Предназначен для дрессировки и тренировок собак.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круговое переплетение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шеи и упор плавно регулируются с помощью узлов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S-M, 1.70м/8мм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петроль/светло-серый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Компания Trixie активно поддерживает проекты по морской защите за счет продаж этой серии, и тем самым мы вносим свой вклад в сохранение природы и защиту многих видов.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6357889"/>
                  </a:ext>
                </a:extLst>
              </a:tr>
              <a:tr h="783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17252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Повідець-напівудавка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"BE NORDIC"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1.70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 / 13мм, петроль / світло-сірий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Поводок-полуудавка Trixie "BE NORDIC" для собак, L-XL:  1.70м/13мм, петроль/светло-серый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 повідець-напівудавка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 NORDIC.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Чудова німецька якість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Призначений для дресирування і тренувань собак.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кругове переплетення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шиї і упор плавно регулюються за допомогою вузлів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1.70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 / 13мм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петроль / світло-сірий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Компанія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активно підтримує проекти з морського захисту за рахунок продажів цієї серії, і тим самим ми робимо свій внесок у збереження природи і захист багатьох видів.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Регулируемый поводок-полуудавка BE NORDIC. Великолепное немецкое качество и удобство в использовании от известного бренда Trixie. Предназначен для дрессировки и тренировок собак.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круговое переплетение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шеи и упор плавно регулируются с помощью узлов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1.70м/13мм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петроль/светло-серый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Компания Trixie активно поддерживает проекты по морской защите за счет продаж этой серии, и тем самым мы вносим свой вклад в сохранение природы и защиту многих видов.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185700"/>
                  </a:ext>
                </a:extLst>
              </a:tr>
              <a:tr h="783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17253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Повідець-напівудавка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"BE NORDIC"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L-XL: 1.70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 / 13мм, синій / блакитний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Поводок-полуудавка Trixie "BE NORDIC" для собак, L-XL: 1.70м/13мм, синий/голубой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Регульований повідець-напівудавка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 NORDIC.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Чудова німецька якість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Призначений для дресирування і тренувань собак.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кругове переплетення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шиї і упор плавно регулюються за допомогою вузлів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1.70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 / 13мм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синій / блакитний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Компанія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активно підтримує проекти з морського захисту за рахунок продажів цієї серії, і тим самим ми робимо свій внесок у збереження природи і захист багатьох видів.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Регулируемый поводок-полуудавка BE NORDIC. Великолепное немецкое качество и удобство в использовании от известного бренда Trixie. Предназначен для дрессировки и тренировок собак.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круговое переплетение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обхват шеи и упор плавно регулируются с помощью узлов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1.70м/13мм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синий/голубой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Компания Trixie активно поддерживает проекты по морской защите за счет продаж этой серии, и тем самым мы вносим свой вклад в сохранение природы и защиту многих видов.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157441"/>
                  </a:ext>
                </a:extLst>
              </a:tr>
              <a:tr h="616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20632 Розница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Повідець-перестібка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"Fusion" 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S-L: 2.00</a:t>
                      </a:r>
                      <a:r>
                        <a:rPr lang="ru-RU" sz="8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м / 17мм, чорний / зелений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Поводок-перестежка  Trixie "Fusion" для собак, S–L: 2.00м/17мм, черный/зеленый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Повідець-перестібка "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з прогумованою тасьмою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- 3-ступінчасте регулювання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нековзкий з максимальним захопленням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S-L, 2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 / 17мм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зелений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Поводок-перестежка "Fusion"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нейлон с прорезиненной тесьмой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- 3-ступенчатая регулировка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нескользящий с максимальным захватом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S-L, 2м/17мм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черный/зеленый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591174"/>
                  </a:ext>
                </a:extLst>
              </a:tr>
              <a:tr h="616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20664 Розница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Fusion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собак, нейлон, 68-88см / 35мм,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8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8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зелений</a:t>
                      </a:r>
                      <a:endParaRPr lang="ru-RU" sz="8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"Fusion"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нейлон, 68–88см/35мм, чёрный/зелёный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"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повністю регульований ремінь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нагрудний ремінь з неопреновою підкладкою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світловідбиваючі частини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матеріал нейлон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розмір 68-88см / 35мм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зелений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"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Fusion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собак. Великолепное немецкое качество, комфорт и удобство в использовании от известного бренда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полностью регулируемый ремень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нагрудный ремень с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неопреновой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подкладкой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светоотражающие части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материал нейлон 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68–88см/35мм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чёрный/зеленый</a:t>
                      </a:r>
                    </a:p>
                  </a:txBody>
                  <a:tcPr marL="3482" marR="3482" marT="348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204486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4" y="656517"/>
            <a:ext cx="2554431" cy="692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4" y="1782009"/>
            <a:ext cx="2452831" cy="509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2052"/>
            <a:ext cx="2475345" cy="555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4" y="4387241"/>
            <a:ext cx="2452831" cy="71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96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98658"/>
              </p:ext>
            </p:extLst>
          </p:nvPr>
        </p:nvGraphicFramePr>
        <p:xfrm>
          <a:off x="1727489" y="-5"/>
          <a:ext cx="10362910" cy="6858004"/>
        </p:xfrm>
        <a:graphic>
          <a:graphicData uri="http://schemas.openxmlformats.org/drawingml/2006/table">
            <a:tbl>
              <a:tblPr/>
              <a:tblGrid>
                <a:gridCol w="566537">
                  <a:extLst>
                    <a:ext uri="{9D8B030D-6E8A-4147-A177-3AD203B41FA5}">
                      <a16:colId xmlns:a16="http://schemas.microsoft.com/office/drawing/2014/main" val="2107272246"/>
                    </a:ext>
                  </a:extLst>
                </a:gridCol>
                <a:gridCol w="1581584">
                  <a:extLst>
                    <a:ext uri="{9D8B030D-6E8A-4147-A177-3AD203B41FA5}">
                      <a16:colId xmlns:a16="http://schemas.microsoft.com/office/drawing/2014/main" val="214473201"/>
                    </a:ext>
                  </a:extLst>
                </a:gridCol>
                <a:gridCol w="1581584">
                  <a:extLst>
                    <a:ext uri="{9D8B030D-6E8A-4147-A177-3AD203B41FA5}">
                      <a16:colId xmlns:a16="http://schemas.microsoft.com/office/drawing/2014/main" val="223181060"/>
                    </a:ext>
                  </a:extLst>
                </a:gridCol>
                <a:gridCol w="3564463">
                  <a:extLst>
                    <a:ext uri="{9D8B030D-6E8A-4147-A177-3AD203B41FA5}">
                      <a16:colId xmlns:a16="http://schemas.microsoft.com/office/drawing/2014/main" val="1573778243"/>
                    </a:ext>
                  </a:extLst>
                </a:gridCol>
                <a:gridCol w="3068742">
                  <a:extLst>
                    <a:ext uri="{9D8B030D-6E8A-4147-A177-3AD203B41FA5}">
                      <a16:colId xmlns:a16="http://schemas.microsoft.com/office/drawing/2014/main" val="3823888475"/>
                    </a:ext>
                  </a:extLst>
                </a:gridCol>
              </a:tblGrid>
              <a:tr h="1063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433866"/>
                  </a:ext>
                </a:extLst>
              </a:tr>
              <a:tr h="1125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1997001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S: 36-44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15мм,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графіт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S: 36–44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см/15мм, черный/графит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м'яка оббивка по всьому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шиї і животі плавно регулюються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додаткове кільце для кріплення повідця в області грудей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кріплення медальйона або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S: 36-44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15мм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 / графіт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 trekking"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мягкая обивка по всему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шее и животе плавно регулируются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дополнительное кольцо для крепления поводка в области груди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крепления медальона или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S: 36–44см/15мм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5287468"/>
                  </a:ext>
                </a:extLst>
              </a:tr>
              <a:tr h="1125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1997013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S: 36-44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15мм,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індиго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синій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S: 36–44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см/15мм, индиго/синий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м'яка оббивка по всьому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шиї і животі плавно регулюються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додаткове кільце для кріплення повідця в області грудей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кріплення медальйона або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S: 36-44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15мм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індиго / синій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 trekking"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мягкая обивка по всему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шее и животе плавно регулируются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дополнительное кольцо для крепления поводка в области груди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крепления медальона или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S: 36–44см/15мм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индиго/синий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3063647"/>
                  </a:ext>
                </a:extLst>
              </a:tr>
              <a:tr h="1125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1997112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44-53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океан / графіт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S–M: 44–53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океан/графит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німецька якість, комфорт і зручність у використанні від відомого бренду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тасьма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м'яка оббивка по всьому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шиї і животі плавно регулюються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додаткове кільце для кріплення повідця в області грудей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кріплення медальйона або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S-M: 44-53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океан / графіт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 trekking"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мягкая обивка по всему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шее и животе плавно регулируются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дополнительное кольцо для крепления поводка в области груди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крепления медальона или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S–M: 44–53см/20мм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океан/графит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2752976"/>
                  </a:ext>
                </a:extLst>
              </a:tr>
              <a:tr h="1125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1997113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S-M: 44-53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індиго / синій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S–M: 44–53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индиго/синий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м'яка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оббивка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всьому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периметру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животі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додаткове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кільце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для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кріплення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грудей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кріплення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медальйона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або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мигалки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S-M: 44-53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індиго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синій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 trekking"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мягкая обивка по всему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шее и животе плавно регулируются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дополнительное кольцо для крепления поводка в области груди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крепления медальона или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S–M: 44–53см/20мм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индиго/синий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3291080"/>
                  </a:ext>
                </a:extLst>
              </a:tr>
              <a:tr h="1125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1997201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M: 53-64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чорний / графіт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 trekking" для собак, M: 53–64см/20мм, черный/графит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м'яка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оббивка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всьому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периметру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животі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додаткове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кільце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для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кріплення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грудей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кріплення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медальйона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або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мигалки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M: 53-64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графіт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 trekking" для собак.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мягкая обивка по всему периметру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шее и животе плавно регулируются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дополнительное кольцо для крепления поводка в области груди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крепления медальона или мигалки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M: 53–64см/20мм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4214320"/>
                  </a:ext>
                </a:extLst>
              </a:tr>
              <a:tr h="1125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1997211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M: 53-64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20мм, фуксія / графіт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M: 53–64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см/20мм, фуксия/графит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 trekking"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собак. Чудова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німецька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комфорт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зручність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використанні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відомого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бренду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тасьма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м'яка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оббивка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всьому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периметру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шиї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і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животі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плавно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регулюються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додаткове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кільце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для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кріплення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повідця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області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грудей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кріплення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медальйона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або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мигалки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відповідає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правилам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захисту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тварин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Розділ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18 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M: 53-64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колір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фуксія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/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графіт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trekking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для собак. Великолепное немецкое качество, комфорт и удобство в использовании от известного бренда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тесьма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мягкая обивка по всему периметру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на шее и животе плавно регулируются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дополнительное кольцо для крепления поводка в области груди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петля для крепления медальона или мигалки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M: 53–64см/20мм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фуксия/графит</a:t>
                      </a:r>
                    </a:p>
                  </a:txBody>
                  <a:tcPr marL="4022" marR="4022" marT="40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910772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5" y="474392"/>
            <a:ext cx="994641" cy="804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34" y="1420214"/>
            <a:ext cx="949902" cy="8308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27" y="2699383"/>
            <a:ext cx="928399" cy="7019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39" y="3617110"/>
            <a:ext cx="1004887" cy="890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034" y="4723839"/>
            <a:ext cx="1014845" cy="9806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485" y="5863948"/>
            <a:ext cx="984394" cy="9558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00727" cy="7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989193"/>
              </p:ext>
            </p:extLst>
          </p:nvPr>
        </p:nvGraphicFramePr>
        <p:xfrm>
          <a:off x="1775568" y="0"/>
          <a:ext cx="10280074" cy="6857998"/>
        </p:xfrm>
        <a:graphic>
          <a:graphicData uri="http://schemas.openxmlformats.org/drawingml/2006/table">
            <a:tbl>
              <a:tblPr/>
              <a:tblGrid>
                <a:gridCol w="562009">
                  <a:extLst>
                    <a:ext uri="{9D8B030D-6E8A-4147-A177-3AD203B41FA5}">
                      <a16:colId xmlns:a16="http://schemas.microsoft.com/office/drawing/2014/main" val="1747246729"/>
                    </a:ext>
                  </a:extLst>
                </a:gridCol>
                <a:gridCol w="1568941">
                  <a:extLst>
                    <a:ext uri="{9D8B030D-6E8A-4147-A177-3AD203B41FA5}">
                      <a16:colId xmlns:a16="http://schemas.microsoft.com/office/drawing/2014/main" val="3424673808"/>
                    </a:ext>
                  </a:extLst>
                </a:gridCol>
                <a:gridCol w="1568941">
                  <a:extLst>
                    <a:ext uri="{9D8B030D-6E8A-4147-A177-3AD203B41FA5}">
                      <a16:colId xmlns:a16="http://schemas.microsoft.com/office/drawing/2014/main" val="3433678683"/>
                    </a:ext>
                  </a:extLst>
                </a:gridCol>
                <a:gridCol w="3535971">
                  <a:extLst>
                    <a:ext uri="{9D8B030D-6E8A-4147-A177-3AD203B41FA5}">
                      <a16:colId xmlns:a16="http://schemas.microsoft.com/office/drawing/2014/main" val="1789151456"/>
                    </a:ext>
                  </a:extLst>
                </a:gridCol>
                <a:gridCol w="3044212">
                  <a:extLst>
                    <a:ext uri="{9D8B030D-6E8A-4147-A177-3AD203B41FA5}">
                      <a16:colId xmlns:a16="http://schemas.microsoft.com/office/drawing/2014/main" val="3467726435"/>
                    </a:ext>
                  </a:extLst>
                </a:gridCol>
              </a:tblGrid>
              <a:tr h="123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Артикул 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5748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203502 /20352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75-120см / 25мм,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75–120см/25мм,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L-XL, 75-120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L-XL, 75-120см/25мм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2137982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203701 /20371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35-50см / 20мм,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35–50см/20мм,  чёрный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35-50см / 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35-50см/20мм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143760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203702 /20372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35-50см / 20мм,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35–50см/20мм, 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35-50см / 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синій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35-50см/20мм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синий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464775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203703 /20373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35-50см / 20мм,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35–50см/20мм,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35-50см / 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35-50см/20мм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6190521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203901 /20391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45-70см / 25мм, чорний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45–70см/25мм, чёрный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45-70см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45-70см/25мм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5522316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203903 /20393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45-70см / 25мм,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45–70см/25мм,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45-70см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червоний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"Premium" H-образная для собак.  Великолепное немецкое качество, комфорт и удобство в использовании от известного бренда Trixie.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45-70см/25мм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красный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204583"/>
                  </a:ext>
                </a:extLst>
              </a:tr>
              <a:tr h="9620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204201 /20421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</a:t>
                      </a:r>
                      <a:r>
                        <a:rPr lang="en-US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Trixie "Premium" </a:t>
                      </a:r>
                      <a:r>
                        <a:rPr lang="ru-RU" sz="700" b="0" i="0" u="none" strike="noStrike" dirty="0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собак, 70-100см / 25мм, </a:t>
                      </a:r>
                      <a:r>
                        <a:rPr lang="ru-RU" sz="7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Times New Roman" panose="02020603050405020304" pitchFamily="18" charset="0"/>
                        </a:rPr>
                        <a:t>чорний</a:t>
                      </a:r>
                      <a:endParaRPr lang="ru-RU" sz="7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Шлея Trixie "Premium" для собак, 70–100см/25мм, черный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Повідець-шлея "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Premium" H-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образна для собак. Чудова німецька якість, комфорт і зручність у використанні від відомого бренду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Особливості: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шиї та живота, які плавно регулюються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 розміру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XS - S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 двома пряжками на поясі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відповідає правилам захисту тварин, Розділ 18 (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розмір 70-100см / 25мм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колір чорний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Поводок-шлея "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Premium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H-образная для собак.  Великолепное немецкое качество, комфорт и удобство в использовании от известного бренда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Trixie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Особенности: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лямки для нагрудника, шеи и живота, которые плавно регулируются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от размера XS – S с двумя пряжками на поясе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соответствует правилам защиты животных, Раздел 18 (AT)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размер 70-100см/25мм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цвет черный</a:t>
                      </a:r>
                    </a:p>
                  </a:txBody>
                  <a:tcPr marL="3519" marR="3519" marT="3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796940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92" y="345504"/>
            <a:ext cx="1097416" cy="713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10" y="1156434"/>
            <a:ext cx="1138598" cy="963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10" y="2178686"/>
            <a:ext cx="1093498" cy="811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51" y="3025019"/>
            <a:ext cx="1072016" cy="872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34" y="4091802"/>
            <a:ext cx="913823" cy="7321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4463">
            <a:off x="602028" y="4928896"/>
            <a:ext cx="1085837" cy="953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35" y="5999873"/>
            <a:ext cx="913823" cy="7321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1" y="-14856"/>
            <a:ext cx="741582" cy="4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90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_Brands_Pet_Europe 2013">
  <a:themeElements>
    <a:clrScheme name="Spectrum_Brands_Pet_Europe 201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DAB26"/>
      </a:accent1>
      <a:accent2>
        <a:srgbClr val="0038A9"/>
      </a:accent2>
      <a:accent3>
        <a:srgbClr val="FAE000"/>
      </a:accent3>
      <a:accent4>
        <a:srgbClr val="DC291E"/>
      </a:accent4>
      <a:accent5>
        <a:srgbClr val="AB8A66"/>
      </a:accent5>
      <a:accent6>
        <a:srgbClr val="BECD02"/>
      </a:accent6>
      <a:hlink>
        <a:srgbClr val="0000FF"/>
      </a:hlink>
      <a:folHlink>
        <a:srgbClr val="FF00FF"/>
      </a:folHlink>
    </a:clrScheme>
    <a:fontScheme name="Spectrum_Brands_Pet_Europe 2013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pectrum_Brands_Pet_Europe 201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15656</TotalTime>
  <Words>16496</Words>
  <Application>Microsoft Office PowerPoint</Application>
  <PresentationFormat>Широкоэкранный</PresentationFormat>
  <Paragraphs>1059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Microsoft YaHei</vt:lpstr>
      <vt:lpstr>Arial</vt:lpstr>
      <vt:lpstr>Calibri</vt:lpstr>
      <vt:lpstr>Helvetica</vt:lpstr>
      <vt:lpstr>Times New Roman</vt:lpstr>
      <vt:lpstr>Wingdings</vt:lpstr>
      <vt:lpstr>Spectrum_Brands_Pet_Europe 2013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SPECTRUM</dc:title>
  <dc:creator>Солдатова Юлия</dc:creator>
  <cp:lastModifiedBy>Наумова Кристина</cp:lastModifiedBy>
  <cp:revision>888</cp:revision>
  <cp:lastPrinted>2018-11-05T08:49:00Z</cp:lastPrinted>
  <dcterms:created xsi:type="dcterms:W3CDTF">2018-11-01T12:23:11Z</dcterms:created>
  <dcterms:modified xsi:type="dcterms:W3CDTF">2021-05-25T11:50:55Z</dcterms:modified>
</cp:coreProperties>
</file>