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409" r:id="rId2"/>
    <p:sldId id="413" r:id="rId3"/>
    <p:sldId id="410" r:id="rId4"/>
    <p:sldId id="411" r:id="rId5"/>
    <p:sldId id="412" r:id="rId6"/>
    <p:sldId id="414" r:id="rId7"/>
    <p:sldId id="416" r:id="rId8"/>
    <p:sldId id="415" r:id="rId9"/>
    <p:sldId id="417" r:id="rId10"/>
    <p:sldId id="419" r:id="rId11"/>
    <p:sldId id="418" r:id="rId12"/>
    <p:sldId id="420" r:id="rId13"/>
    <p:sldId id="421" r:id="rId14"/>
    <p:sldId id="422" r:id="rId15"/>
    <p:sldId id="423" r:id="rId16"/>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ирошниченко Олег" initials="МО" lastIdx="1" clrIdx="0">
    <p:extLst>
      <p:ext uri="{19B8F6BF-5375-455C-9EA6-DF929625EA0E}">
        <p15:presenceInfo xmlns:p15="http://schemas.microsoft.com/office/powerpoint/2012/main" userId="Мирошниченко Олег"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966"/>
    <a:srgbClr val="BED6FA"/>
    <a:srgbClr val="FE0000"/>
    <a:srgbClr val="CCECFF"/>
    <a:srgbClr val="224968"/>
    <a:srgbClr val="EA1A38"/>
    <a:srgbClr val="E51937"/>
    <a:srgbClr val="CACACA"/>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9" autoAdjust="0"/>
    <p:restoredTop sz="94840" autoAdjust="0"/>
  </p:normalViewPr>
  <p:slideViewPr>
    <p:cSldViewPr snapToGrid="0">
      <p:cViewPr varScale="1">
        <p:scale>
          <a:sx n="83" d="100"/>
          <a:sy n="83" d="100"/>
        </p:scale>
        <p:origin x="54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EA494B3E-B594-4EFD-AAFE-4E6C8E7343C4}" type="datetimeFigureOut">
              <a:rPr lang="ru-RU" smtClean="0"/>
              <a:t>26.03.2021</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DEFBB97F-AC7F-44B4-9A4C-6ADB3D6E281A}" type="slidenum">
              <a:rPr lang="ru-RU" smtClean="0"/>
              <a:t>‹#›</a:t>
            </a:fld>
            <a:endParaRPr lang="ru-RU"/>
          </a:p>
        </p:txBody>
      </p:sp>
    </p:spTree>
    <p:extLst>
      <p:ext uri="{BB962C8B-B14F-4D97-AF65-F5344CB8AC3E}">
        <p14:creationId xmlns:p14="http://schemas.microsoft.com/office/powerpoint/2010/main" val="673751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1</a:t>
            </a:fld>
            <a:endParaRPr lang="ru-RU"/>
          </a:p>
        </p:txBody>
      </p:sp>
    </p:spTree>
    <p:extLst>
      <p:ext uri="{BB962C8B-B14F-4D97-AF65-F5344CB8AC3E}">
        <p14:creationId xmlns:p14="http://schemas.microsoft.com/office/powerpoint/2010/main" val="2031788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10</a:t>
            </a:fld>
            <a:endParaRPr lang="ru-RU"/>
          </a:p>
        </p:txBody>
      </p:sp>
    </p:spTree>
    <p:extLst>
      <p:ext uri="{BB962C8B-B14F-4D97-AF65-F5344CB8AC3E}">
        <p14:creationId xmlns:p14="http://schemas.microsoft.com/office/powerpoint/2010/main" val="151667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11</a:t>
            </a:fld>
            <a:endParaRPr lang="ru-RU"/>
          </a:p>
        </p:txBody>
      </p:sp>
    </p:spTree>
    <p:extLst>
      <p:ext uri="{BB962C8B-B14F-4D97-AF65-F5344CB8AC3E}">
        <p14:creationId xmlns:p14="http://schemas.microsoft.com/office/powerpoint/2010/main" val="976317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12</a:t>
            </a:fld>
            <a:endParaRPr lang="ru-RU"/>
          </a:p>
        </p:txBody>
      </p:sp>
    </p:spTree>
    <p:extLst>
      <p:ext uri="{BB962C8B-B14F-4D97-AF65-F5344CB8AC3E}">
        <p14:creationId xmlns:p14="http://schemas.microsoft.com/office/powerpoint/2010/main" val="364930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13</a:t>
            </a:fld>
            <a:endParaRPr lang="ru-RU"/>
          </a:p>
        </p:txBody>
      </p:sp>
    </p:spTree>
    <p:extLst>
      <p:ext uri="{BB962C8B-B14F-4D97-AF65-F5344CB8AC3E}">
        <p14:creationId xmlns:p14="http://schemas.microsoft.com/office/powerpoint/2010/main" val="2541108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14</a:t>
            </a:fld>
            <a:endParaRPr lang="ru-RU"/>
          </a:p>
        </p:txBody>
      </p:sp>
    </p:spTree>
    <p:extLst>
      <p:ext uri="{BB962C8B-B14F-4D97-AF65-F5344CB8AC3E}">
        <p14:creationId xmlns:p14="http://schemas.microsoft.com/office/powerpoint/2010/main" val="224409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15</a:t>
            </a:fld>
            <a:endParaRPr lang="ru-RU"/>
          </a:p>
        </p:txBody>
      </p:sp>
    </p:spTree>
    <p:extLst>
      <p:ext uri="{BB962C8B-B14F-4D97-AF65-F5344CB8AC3E}">
        <p14:creationId xmlns:p14="http://schemas.microsoft.com/office/powerpoint/2010/main" val="4220807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2</a:t>
            </a:fld>
            <a:endParaRPr lang="ru-RU"/>
          </a:p>
        </p:txBody>
      </p:sp>
    </p:spTree>
    <p:extLst>
      <p:ext uri="{BB962C8B-B14F-4D97-AF65-F5344CB8AC3E}">
        <p14:creationId xmlns:p14="http://schemas.microsoft.com/office/powerpoint/2010/main" val="366231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3</a:t>
            </a:fld>
            <a:endParaRPr lang="ru-RU"/>
          </a:p>
        </p:txBody>
      </p:sp>
    </p:spTree>
    <p:extLst>
      <p:ext uri="{BB962C8B-B14F-4D97-AF65-F5344CB8AC3E}">
        <p14:creationId xmlns:p14="http://schemas.microsoft.com/office/powerpoint/2010/main" val="3036090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4</a:t>
            </a:fld>
            <a:endParaRPr lang="ru-RU"/>
          </a:p>
        </p:txBody>
      </p:sp>
    </p:spTree>
    <p:extLst>
      <p:ext uri="{BB962C8B-B14F-4D97-AF65-F5344CB8AC3E}">
        <p14:creationId xmlns:p14="http://schemas.microsoft.com/office/powerpoint/2010/main" val="185445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5</a:t>
            </a:fld>
            <a:endParaRPr lang="ru-RU"/>
          </a:p>
        </p:txBody>
      </p:sp>
    </p:spTree>
    <p:extLst>
      <p:ext uri="{BB962C8B-B14F-4D97-AF65-F5344CB8AC3E}">
        <p14:creationId xmlns:p14="http://schemas.microsoft.com/office/powerpoint/2010/main" val="3633627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6</a:t>
            </a:fld>
            <a:endParaRPr lang="ru-RU"/>
          </a:p>
        </p:txBody>
      </p:sp>
    </p:spTree>
    <p:extLst>
      <p:ext uri="{BB962C8B-B14F-4D97-AF65-F5344CB8AC3E}">
        <p14:creationId xmlns:p14="http://schemas.microsoft.com/office/powerpoint/2010/main" val="136071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7</a:t>
            </a:fld>
            <a:endParaRPr lang="ru-RU"/>
          </a:p>
        </p:txBody>
      </p:sp>
    </p:spTree>
    <p:extLst>
      <p:ext uri="{BB962C8B-B14F-4D97-AF65-F5344CB8AC3E}">
        <p14:creationId xmlns:p14="http://schemas.microsoft.com/office/powerpoint/2010/main" val="354446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8</a:t>
            </a:fld>
            <a:endParaRPr lang="ru-RU"/>
          </a:p>
        </p:txBody>
      </p:sp>
    </p:spTree>
    <p:extLst>
      <p:ext uri="{BB962C8B-B14F-4D97-AF65-F5344CB8AC3E}">
        <p14:creationId xmlns:p14="http://schemas.microsoft.com/office/powerpoint/2010/main" val="268548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EFBB97F-AC7F-44B4-9A4C-6ADB3D6E281A}" type="slidenum">
              <a:rPr lang="ru-RU" smtClean="0"/>
              <a:t>9</a:t>
            </a:fld>
            <a:endParaRPr lang="ru-RU"/>
          </a:p>
        </p:txBody>
      </p:sp>
    </p:spTree>
    <p:extLst>
      <p:ext uri="{BB962C8B-B14F-4D97-AF65-F5344CB8AC3E}">
        <p14:creationId xmlns:p14="http://schemas.microsoft.com/office/powerpoint/2010/main" val="366335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Vergleich">
    <p:spTree>
      <p:nvGrpSpPr>
        <p:cNvPr id="1" name=""/>
        <p:cNvGrpSpPr/>
        <p:nvPr/>
      </p:nvGrpSpPr>
      <p:grpSpPr>
        <a:xfrm>
          <a:off x="0" y="0"/>
          <a:ext cx="0" cy="0"/>
          <a:chOff x="0" y="0"/>
          <a:chExt cx="0" cy="0"/>
        </a:xfrm>
      </p:grpSpPr>
      <p:sp>
        <p:nvSpPr>
          <p:cNvPr id="54" name="Shape 54"/>
          <p:cNvSpPr>
            <a:spLocks noGrp="1"/>
          </p:cNvSpPr>
          <p:nvPr>
            <p:ph type="title"/>
          </p:nvPr>
        </p:nvSpPr>
        <p:spPr>
          <a:xfrm>
            <a:off x="609600" y="76201"/>
            <a:ext cx="10972800" cy="822325"/>
          </a:xfrm>
          <a:prstGeom prst="rect">
            <a:avLst/>
          </a:prstGeom>
        </p:spPr>
        <p:txBody>
          <a:bodyPr/>
          <a:lstStyle/>
          <a:p>
            <a:r>
              <a:t>Текст заголовка</a:t>
            </a:r>
          </a:p>
        </p:txBody>
      </p:sp>
      <p:sp>
        <p:nvSpPr>
          <p:cNvPr id="55" name="Shape 55"/>
          <p:cNvSpPr>
            <a:spLocks noGrp="1"/>
          </p:cNvSpPr>
          <p:nvPr>
            <p:ph type="body" sz="quarter" idx="1"/>
          </p:nvPr>
        </p:nvSpPr>
        <p:spPr>
          <a:xfrm>
            <a:off x="609600" y="1535112"/>
            <a:ext cx="5386917" cy="639763"/>
          </a:xfrm>
          <a:prstGeom prst="rect">
            <a:avLst/>
          </a:prstGeom>
        </p:spPr>
        <p:txBody>
          <a:bodyPr anchor="b"/>
          <a:lstStyle>
            <a:lvl1pPr marL="0" indent="0">
              <a:spcBef>
                <a:spcPts val="400"/>
              </a:spcBef>
              <a:buSzTx/>
              <a:buFontTx/>
              <a:buNone/>
              <a:defRPr sz="2000" b="1"/>
            </a:lvl1pPr>
            <a:lvl2pPr marL="0" indent="457200">
              <a:spcBef>
                <a:spcPts val="400"/>
              </a:spcBef>
              <a:buSzTx/>
              <a:buFontTx/>
              <a:buNone/>
              <a:defRPr sz="2000" b="1"/>
            </a:lvl2pPr>
            <a:lvl3pPr marL="0" indent="914400">
              <a:spcBef>
                <a:spcPts val="400"/>
              </a:spcBef>
              <a:buSzTx/>
              <a:buFontTx/>
              <a:buNone/>
              <a:defRPr sz="2000" b="1"/>
            </a:lvl3pPr>
            <a:lvl4pPr marL="0" indent="1371600">
              <a:spcBef>
                <a:spcPts val="400"/>
              </a:spcBef>
              <a:buSzTx/>
              <a:buFontTx/>
              <a:buNone/>
              <a:defRPr sz="2000" b="1"/>
            </a:lvl4pPr>
            <a:lvl5pPr marL="0" indent="1828800">
              <a:spcBef>
                <a:spcPts val="400"/>
              </a:spcBef>
              <a:buSzTx/>
              <a:buFontTx/>
              <a:buNone/>
              <a:defRPr sz="2000" b="1"/>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6" name="Shape 56"/>
          <p:cNvSpPr>
            <a:spLocks noGrp="1"/>
          </p:cNvSpPr>
          <p:nvPr>
            <p:ph type="body" sz="quarter" idx="13"/>
          </p:nvPr>
        </p:nvSpPr>
        <p:spPr>
          <a:xfrm>
            <a:off x="6193368" y="1535112"/>
            <a:ext cx="5389033" cy="639763"/>
          </a:xfrm>
          <a:prstGeom prst="rect">
            <a:avLst/>
          </a:prstGeom>
        </p:spPr>
        <p:txBody>
          <a:bodyPr anchor="b"/>
          <a:lstStyle>
            <a:lvl1pPr marL="0" indent="0">
              <a:spcBef>
                <a:spcPts val="400"/>
              </a:spcBef>
              <a:buSzTx/>
              <a:buFontTx/>
              <a:buNone/>
              <a:defRPr sz="2000" b="1"/>
            </a:lvl1pPr>
          </a:lstStyle>
          <a:p>
            <a:pPr marL="0" indent="0">
              <a:spcBef>
                <a:spcPts val="400"/>
              </a:spcBef>
              <a:buSzTx/>
              <a:buFontTx/>
              <a:buNone/>
              <a:defRPr sz="2000" b="1"/>
            </a:pPr>
            <a:endParaRPr/>
          </a:p>
        </p:txBody>
      </p:sp>
      <p:sp>
        <p:nvSpPr>
          <p:cNvPr id="57" name="Shape 57"/>
          <p:cNvSpPr>
            <a:spLocks noGrp="1"/>
          </p:cNvSpPr>
          <p:nvPr>
            <p:ph type="sldNum" sz="quarter" idx="2"/>
          </p:nvPr>
        </p:nvSpPr>
        <p:spPr>
          <a:xfrm>
            <a:off x="11495961" y="6536453"/>
            <a:ext cx="249425" cy="246221"/>
          </a:xfrm>
          <a:prstGeom prst="rect">
            <a:avLst/>
          </a:prstGeom>
        </p:spPr>
        <p:txBody>
          <a:bodyPr/>
          <a:lstStyle/>
          <a:p>
            <a:pPr hangingPunct="0">
              <a:defRPr/>
            </a:pPr>
            <a:fld id="{86CB4B4D-7CA3-9044-876B-883B54F8677D}" type="slidenum">
              <a:rPr lang="ru-RU" kern="0" smtClean="0">
                <a:solidFill>
                  <a:srgbClr val="000000"/>
                </a:solidFill>
                <a:latin typeface="Arial"/>
                <a:ea typeface="Microsoft YaHei" panose="020B0503020204020204" pitchFamily="34" charset="-122"/>
                <a:cs typeface="Arial"/>
                <a:sym typeface="Arial"/>
              </a:rPr>
              <a:pPr hangingPunct="0">
                <a:defRPr/>
              </a:pPr>
              <a:t>‹#›</a:t>
            </a:fld>
            <a:endParaRPr lang="ru-RU" kern="0">
              <a:solidFill>
                <a:srgbClr val="000000"/>
              </a:solidFill>
              <a:latin typeface="Arial"/>
              <a:ea typeface="Microsoft YaHei" panose="020B0503020204020204" pitchFamily="34" charset="-122"/>
              <a:cs typeface="Arial"/>
              <a:sym typeface="Arial"/>
            </a:endParaRPr>
          </a:p>
        </p:txBody>
      </p:sp>
    </p:spTree>
    <p:extLst>
      <p:ext uri="{BB962C8B-B14F-4D97-AF65-F5344CB8AC3E}">
        <p14:creationId xmlns:p14="http://schemas.microsoft.com/office/powerpoint/2010/main" val="28185189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Zwei Inhalte">
    <p:spTree>
      <p:nvGrpSpPr>
        <p:cNvPr id="1" name=""/>
        <p:cNvGrpSpPr/>
        <p:nvPr/>
      </p:nvGrpSpPr>
      <p:grpSpPr>
        <a:xfrm>
          <a:off x="0" y="0"/>
          <a:ext cx="0" cy="0"/>
          <a:chOff x="0" y="0"/>
          <a:chExt cx="0" cy="0"/>
        </a:xfrm>
      </p:grpSpPr>
      <p:sp>
        <p:nvSpPr>
          <p:cNvPr id="45" name="Shape 45"/>
          <p:cNvSpPr>
            <a:spLocks noGrp="1"/>
          </p:cNvSpPr>
          <p:nvPr>
            <p:ph type="title"/>
          </p:nvPr>
        </p:nvSpPr>
        <p:spPr>
          <a:xfrm>
            <a:off x="609600" y="76201"/>
            <a:ext cx="10972800" cy="822325"/>
          </a:xfrm>
          <a:prstGeom prst="rect">
            <a:avLst/>
          </a:prstGeom>
        </p:spPr>
        <p:txBody>
          <a:bodyPr/>
          <a:lstStyle/>
          <a:p>
            <a:r>
              <a:t>Текст заголовка</a:t>
            </a:r>
          </a:p>
        </p:txBody>
      </p:sp>
      <p:sp>
        <p:nvSpPr>
          <p:cNvPr id="46" name="Shape 46"/>
          <p:cNvSpPr>
            <a:spLocks noGrp="1"/>
          </p:cNvSpPr>
          <p:nvPr>
            <p:ph type="body" sz="half" idx="1"/>
          </p:nvPr>
        </p:nvSpPr>
        <p:spPr>
          <a:xfrm>
            <a:off x="609600" y="1600201"/>
            <a:ext cx="5384800" cy="4525963"/>
          </a:xfrm>
          <a:prstGeom prst="rect">
            <a:avLst/>
          </a:prstGeom>
        </p:spPr>
        <p:txBody>
          <a:bodyPr/>
          <a:lstStyle>
            <a:lvl1pPr>
              <a:spcBef>
                <a:spcPts val="400"/>
              </a:spcBef>
              <a:defRPr sz="1800"/>
            </a:lvl1pPr>
            <a:lvl2pPr marL="778668" indent="-321468">
              <a:spcBef>
                <a:spcPts val="400"/>
              </a:spcBef>
              <a:defRPr sz="1800"/>
            </a:lvl2pPr>
            <a:lvl3pPr marL="1208314" indent="-293914">
              <a:spcBef>
                <a:spcPts val="400"/>
              </a:spcBef>
              <a:defRPr sz="1800"/>
            </a:lvl3pPr>
            <a:lvl4pPr marL="1714500" indent="-342900">
              <a:spcBef>
                <a:spcPts val="400"/>
              </a:spcBef>
              <a:defRPr sz="1800"/>
            </a:lvl4pPr>
            <a:lvl5pPr marL="2240279" indent="-411479">
              <a:spcBef>
                <a:spcPts val="400"/>
              </a:spcBef>
              <a:defRPr sz="1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7" name="Shape 47"/>
          <p:cNvSpPr>
            <a:spLocks noGrp="1"/>
          </p:cNvSpPr>
          <p:nvPr>
            <p:ph type="sldNum" sz="quarter" idx="2"/>
          </p:nvPr>
        </p:nvSpPr>
        <p:spPr>
          <a:xfrm>
            <a:off x="11495961" y="6536453"/>
            <a:ext cx="249425" cy="246221"/>
          </a:xfrm>
          <a:prstGeom prst="rect">
            <a:avLst/>
          </a:prstGeom>
        </p:spPr>
        <p:txBody>
          <a:bodyPr/>
          <a:lstStyle/>
          <a:p>
            <a:pPr hangingPunct="0">
              <a:defRPr/>
            </a:pPr>
            <a:fld id="{86CB4B4D-7CA3-9044-876B-883B54F8677D}" type="slidenum">
              <a:rPr lang="ru-RU" kern="0" smtClean="0">
                <a:solidFill>
                  <a:srgbClr val="000000"/>
                </a:solidFill>
                <a:latin typeface="Arial"/>
                <a:ea typeface="Microsoft YaHei" panose="020B0503020204020204" pitchFamily="34" charset="-122"/>
                <a:cs typeface="Arial"/>
                <a:sym typeface="Arial"/>
              </a:rPr>
              <a:pPr hangingPunct="0">
                <a:defRPr/>
              </a:pPr>
              <a:t>‹#›</a:t>
            </a:fld>
            <a:endParaRPr lang="ru-RU" kern="0">
              <a:solidFill>
                <a:srgbClr val="000000"/>
              </a:solidFill>
              <a:latin typeface="Arial"/>
              <a:ea typeface="Microsoft YaHei" panose="020B0503020204020204" pitchFamily="34" charset="-122"/>
              <a:cs typeface="Arial"/>
              <a:sym typeface="Arial"/>
            </a:endParaRPr>
          </a:p>
        </p:txBody>
      </p:sp>
    </p:spTree>
    <p:extLst>
      <p:ext uri="{BB962C8B-B14F-4D97-AF65-F5344CB8AC3E}">
        <p14:creationId xmlns:p14="http://schemas.microsoft.com/office/powerpoint/2010/main" val="134242541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609601" y="990600"/>
            <a:ext cx="10972801" cy="0"/>
          </a:xfrm>
          <a:prstGeom prst="line">
            <a:avLst/>
          </a:prstGeom>
          <a:ln w="44450">
            <a:solidFill>
              <a:srgbClr val="184A92"/>
            </a:solidFill>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ea typeface="Microsoft YaHei" panose="020B0503020204020204" pitchFamily="34" charset="-122"/>
              <a:cs typeface="Arial"/>
              <a:sym typeface="Arial"/>
            </a:endParaRPr>
          </a:p>
        </p:txBody>
      </p:sp>
      <p:sp>
        <p:nvSpPr>
          <p:cNvPr id="3" name="Shape 3"/>
          <p:cNvSpPr>
            <a:spLocks noGrp="1"/>
          </p:cNvSpPr>
          <p:nvPr>
            <p:ph type="title"/>
          </p:nvPr>
        </p:nvSpPr>
        <p:spPr>
          <a:xfrm>
            <a:off x="609600" y="76200"/>
            <a:ext cx="10972800" cy="83820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r>
              <a:t>Текст заголовка</a:t>
            </a:r>
          </a:p>
        </p:txBody>
      </p:sp>
      <p:sp>
        <p:nvSpPr>
          <p:cNvPr id="4" name="Shape 4"/>
          <p:cNvSpPr>
            <a:spLocks noGrp="1"/>
          </p:cNvSpPr>
          <p:nvPr>
            <p:ph type="body" idx="1"/>
          </p:nvPr>
        </p:nvSpPr>
        <p:spPr>
          <a:xfrm>
            <a:off x="609600" y="1143001"/>
            <a:ext cx="10972800" cy="49831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 name="Shape 5"/>
          <p:cNvSpPr>
            <a:spLocks noGrp="1"/>
          </p:cNvSpPr>
          <p:nvPr>
            <p:ph type="sldNum" sz="quarter" idx="2"/>
          </p:nvPr>
        </p:nvSpPr>
        <p:spPr>
          <a:xfrm>
            <a:off x="11495960" y="6536453"/>
            <a:ext cx="249425" cy="246221"/>
          </a:xfrm>
          <a:prstGeom prst="rect">
            <a:avLst/>
          </a:prstGeom>
          <a:ln w="12700">
            <a:miter lim="400000"/>
          </a:ln>
        </p:spPr>
        <p:txBody>
          <a:bodyPr wrap="none" lIns="45719" rIns="45719" anchor="ctr">
            <a:spAutoFit/>
          </a:bodyPr>
          <a:lstStyle>
            <a:lvl1pPr algn="r">
              <a:defRPr sz="1000"/>
            </a:lvl1pPr>
          </a:lstStyle>
          <a:p>
            <a:pPr hangingPunct="0">
              <a:defRPr/>
            </a:pPr>
            <a:fld id="{86CB4B4D-7CA3-9044-876B-883B54F8677D}" type="slidenum">
              <a:rPr lang="ru-RU" kern="0" smtClean="0">
                <a:solidFill>
                  <a:srgbClr val="000000"/>
                </a:solidFill>
                <a:latin typeface="Arial"/>
                <a:ea typeface="Microsoft YaHei" panose="020B0503020204020204" pitchFamily="34" charset="-122"/>
                <a:cs typeface="Arial"/>
                <a:sym typeface="Arial"/>
              </a:rPr>
              <a:pPr hangingPunct="0">
                <a:defRPr/>
              </a:pPr>
              <a:t>‹#›</a:t>
            </a:fld>
            <a:endParaRPr lang="ru-RU" kern="0">
              <a:solidFill>
                <a:srgbClr val="000000"/>
              </a:solidFill>
              <a:latin typeface="Arial"/>
              <a:ea typeface="Microsoft YaHei" panose="020B0503020204020204" pitchFamily="34" charset="-122"/>
              <a:cs typeface="Arial"/>
              <a:sym typeface="Arial"/>
            </a:endParaRPr>
          </a:p>
        </p:txBody>
      </p:sp>
    </p:spTree>
    <p:extLst>
      <p:ext uri="{BB962C8B-B14F-4D97-AF65-F5344CB8AC3E}">
        <p14:creationId xmlns:p14="http://schemas.microsoft.com/office/powerpoint/2010/main" val="1759894781"/>
      </p:ext>
    </p:extLst>
  </p:cSld>
  <p:clrMap bg1="lt1" tx1="dk1" bg2="lt2" tx2="dk2" accent1="accent1" accent2="accent2" accent3="accent3" accent4="accent4" accent5="accent5" accent6="accent6" hlink="hlink" folHlink="folHlink"/>
  <p:sldLayoutIdLst>
    <p:sldLayoutId id="2147483665" r:id="rId1"/>
    <p:sldLayoutId id="2147483667" r:id="rId2"/>
  </p:sldLayoutIdLst>
  <p:transition spd="med"/>
  <p:txStyles>
    <p:titleStyle>
      <a:lvl1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Arial"/>
          <a:ea typeface="Arial"/>
          <a:cs typeface="Arial"/>
          <a:sym typeface="Arial"/>
        </a:defRPr>
      </a:lvl5pPr>
      <a:lvl6pPr marL="0" marR="0" indent="45720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Arial"/>
          <a:ea typeface="Arial"/>
          <a:cs typeface="Arial"/>
          <a:sym typeface="Arial"/>
        </a:defRPr>
      </a:lvl6pPr>
      <a:lvl7pPr marL="0" marR="0" indent="91440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Arial"/>
          <a:ea typeface="Arial"/>
          <a:cs typeface="Arial"/>
          <a:sym typeface="Arial"/>
        </a:defRPr>
      </a:lvl7pPr>
      <a:lvl8pPr marL="0" marR="0" indent="137160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Arial"/>
          <a:ea typeface="Arial"/>
          <a:cs typeface="Arial"/>
          <a:sym typeface="Arial"/>
        </a:defRPr>
      </a:lvl8pPr>
      <a:lvl9pPr marL="0" marR="0" indent="1828800" algn="l" defTabSz="914400" rtl="0" latinLnBrk="0">
        <a:lnSpc>
          <a:spcPct val="100000"/>
        </a:lnSpc>
        <a:spcBef>
          <a:spcPts val="0"/>
        </a:spcBef>
        <a:spcAft>
          <a:spcPts val="0"/>
        </a:spcAft>
        <a:buClrTx/>
        <a:buSzTx/>
        <a:buFontTx/>
        <a:buNone/>
        <a:tabLst/>
        <a:defRPr sz="2000" b="1"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300"/>
        </a:spcBef>
        <a:spcAft>
          <a:spcPts val="0"/>
        </a:spcAft>
        <a:buClrTx/>
        <a:buSzPct val="100000"/>
        <a:buFont typeface="Wingdings"/>
        <a:buChar char="▪"/>
        <a:tabLst/>
        <a:defRPr sz="16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300"/>
        </a:spcBef>
        <a:spcAft>
          <a:spcPts val="0"/>
        </a:spcAft>
        <a:buClrTx/>
        <a:buSzPct val="100000"/>
        <a:buFont typeface="Wingdings"/>
        <a:buChar char="•"/>
        <a:tabLst/>
        <a:defRPr sz="1600" b="0" i="0" u="none" strike="noStrike" cap="none" spc="0" baseline="0">
          <a:ln>
            <a:noFill/>
          </a:ln>
          <a:solidFill>
            <a:srgbClr val="000000"/>
          </a:solidFill>
          <a:uFillTx/>
          <a:latin typeface="Arial"/>
          <a:ea typeface="Arial"/>
          <a:cs typeface="Arial"/>
          <a:sym typeface="Arial"/>
        </a:defRPr>
      </a:lvl2pPr>
      <a:lvl3pPr marL="1175657" marR="0" indent="-261257" algn="l" defTabSz="914400" rtl="0" latinLnBrk="0">
        <a:lnSpc>
          <a:spcPct val="100000"/>
        </a:lnSpc>
        <a:spcBef>
          <a:spcPts val="300"/>
        </a:spcBef>
        <a:spcAft>
          <a:spcPts val="0"/>
        </a:spcAft>
        <a:buClrTx/>
        <a:buSzPct val="100000"/>
        <a:buFont typeface="Wingdings"/>
        <a:buChar char="–"/>
        <a:tabLst/>
        <a:defRPr sz="1600" b="0" i="0" u="none" strike="noStrike" cap="none" spc="0" baseline="0">
          <a:ln>
            <a:noFill/>
          </a:ln>
          <a:solidFill>
            <a:srgbClr val="000000"/>
          </a:solidFill>
          <a:uFillTx/>
          <a:latin typeface="Arial"/>
          <a:ea typeface="Arial"/>
          <a:cs typeface="Arial"/>
          <a:sym typeface="Arial"/>
        </a:defRPr>
      </a:lvl3pPr>
      <a:lvl4pPr marL="1632857" marR="0" indent="-261257" algn="l" defTabSz="914400" rtl="0" latinLnBrk="0">
        <a:lnSpc>
          <a:spcPct val="100000"/>
        </a:lnSpc>
        <a:spcBef>
          <a:spcPts val="300"/>
        </a:spcBef>
        <a:spcAft>
          <a:spcPts val="0"/>
        </a:spcAft>
        <a:buClrTx/>
        <a:buSzPct val="100000"/>
        <a:buFont typeface="Wingdings"/>
        <a:buChar char="➢"/>
        <a:tabLst/>
        <a:defRPr sz="1600" b="0" i="0" u="none" strike="noStrike" cap="none" spc="0" baseline="0">
          <a:ln>
            <a:noFill/>
          </a:ln>
          <a:solidFill>
            <a:srgbClr val="000000"/>
          </a:solidFill>
          <a:uFillTx/>
          <a:latin typeface="Arial"/>
          <a:ea typeface="Arial"/>
          <a:cs typeface="Arial"/>
          <a:sym typeface="Arial"/>
        </a:defRPr>
      </a:lvl4pPr>
      <a:lvl5pPr marL="2090057" marR="0" indent="-261257" algn="l" defTabSz="914400" rtl="0" latinLnBrk="0">
        <a:lnSpc>
          <a:spcPct val="100000"/>
        </a:lnSpc>
        <a:spcBef>
          <a:spcPts val="300"/>
        </a:spcBef>
        <a:spcAft>
          <a:spcPts val="0"/>
        </a:spcAft>
        <a:buClrTx/>
        <a:buSzPct val="100000"/>
        <a:buFont typeface="Wingdings"/>
        <a:buChar char="➢"/>
        <a:tabLst/>
        <a:defRPr sz="1600" b="0" i="0" u="none" strike="noStrike" cap="none" spc="0" baseline="0">
          <a:ln>
            <a:noFill/>
          </a:ln>
          <a:solidFill>
            <a:srgbClr val="000000"/>
          </a:solidFill>
          <a:uFillTx/>
          <a:latin typeface="Arial"/>
          <a:ea typeface="Arial"/>
          <a:cs typeface="Arial"/>
          <a:sym typeface="Arial"/>
        </a:defRPr>
      </a:lvl5pPr>
      <a:lvl6pPr marL="2468879" marR="0" indent="-182879" algn="l" defTabSz="914400" rtl="0" latinLnBrk="0">
        <a:lnSpc>
          <a:spcPct val="100000"/>
        </a:lnSpc>
        <a:spcBef>
          <a:spcPts val="300"/>
        </a:spcBef>
        <a:spcAft>
          <a:spcPts val="0"/>
        </a:spcAft>
        <a:buClrTx/>
        <a:buSzPct val="100000"/>
        <a:buFont typeface="Wingdings"/>
        <a:buChar char="•"/>
        <a:tabLst/>
        <a:defRPr sz="1600" b="0" i="0" u="none" strike="noStrike" cap="none" spc="0" baseline="0">
          <a:ln>
            <a:noFill/>
          </a:ln>
          <a:solidFill>
            <a:srgbClr val="000000"/>
          </a:solidFill>
          <a:uFillTx/>
          <a:latin typeface="Arial"/>
          <a:ea typeface="Arial"/>
          <a:cs typeface="Arial"/>
          <a:sym typeface="Arial"/>
        </a:defRPr>
      </a:lvl6pPr>
      <a:lvl7pPr marL="2926079" marR="0" indent="-182879" algn="l" defTabSz="914400" rtl="0" latinLnBrk="0">
        <a:lnSpc>
          <a:spcPct val="100000"/>
        </a:lnSpc>
        <a:spcBef>
          <a:spcPts val="300"/>
        </a:spcBef>
        <a:spcAft>
          <a:spcPts val="0"/>
        </a:spcAft>
        <a:buClrTx/>
        <a:buSzPct val="100000"/>
        <a:buFont typeface="Wingdings"/>
        <a:buChar char="•"/>
        <a:tabLst/>
        <a:defRPr sz="1600" b="0" i="0" u="none" strike="noStrike" cap="none" spc="0" baseline="0">
          <a:ln>
            <a:noFill/>
          </a:ln>
          <a:solidFill>
            <a:srgbClr val="000000"/>
          </a:solidFill>
          <a:uFillTx/>
          <a:latin typeface="Arial"/>
          <a:ea typeface="Arial"/>
          <a:cs typeface="Arial"/>
          <a:sym typeface="Arial"/>
        </a:defRPr>
      </a:lvl7pPr>
      <a:lvl8pPr marL="3383279" marR="0" indent="-182879" algn="l" defTabSz="914400" rtl="0" latinLnBrk="0">
        <a:lnSpc>
          <a:spcPct val="100000"/>
        </a:lnSpc>
        <a:spcBef>
          <a:spcPts val="300"/>
        </a:spcBef>
        <a:spcAft>
          <a:spcPts val="0"/>
        </a:spcAft>
        <a:buClrTx/>
        <a:buSzPct val="100000"/>
        <a:buFont typeface="Wingdings"/>
        <a:buChar char="•"/>
        <a:tabLst/>
        <a:defRPr sz="1600" b="0" i="0" u="none" strike="noStrike" cap="none" spc="0" baseline="0">
          <a:ln>
            <a:noFill/>
          </a:ln>
          <a:solidFill>
            <a:srgbClr val="000000"/>
          </a:solidFill>
          <a:uFillTx/>
          <a:latin typeface="Arial"/>
          <a:ea typeface="Arial"/>
          <a:cs typeface="Arial"/>
          <a:sym typeface="Arial"/>
        </a:defRPr>
      </a:lvl8pPr>
      <a:lvl9pPr marL="3840479" marR="0" indent="-182879" algn="l" defTabSz="914400" rtl="0" latinLnBrk="0">
        <a:lnSpc>
          <a:spcPct val="100000"/>
        </a:lnSpc>
        <a:spcBef>
          <a:spcPts val="300"/>
        </a:spcBef>
        <a:spcAft>
          <a:spcPts val="0"/>
        </a:spcAft>
        <a:buClrTx/>
        <a:buSzPct val="100000"/>
        <a:buFont typeface="Wingdings"/>
        <a:buChar char="•"/>
        <a:tabLst/>
        <a:defRPr sz="16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3308" y="1958110"/>
            <a:ext cx="4285673"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uk-UA" sz="2800" b="0" i="0" u="none" strike="noStrike" cap="none" spc="0" normalizeH="0" baseline="0" dirty="0" smtClean="0">
                <a:ln>
                  <a:noFill/>
                </a:ln>
                <a:solidFill>
                  <a:srgbClr val="0070C0"/>
                </a:solidFill>
                <a:effectLst/>
                <a:uFillTx/>
                <a:latin typeface="Times New Roman" panose="02020603050405020304" pitchFamily="18" charset="0"/>
                <a:ea typeface="Arial"/>
                <a:cs typeface="Times New Roman" panose="02020603050405020304" pitchFamily="18" charset="0"/>
                <a:sym typeface="Arial"/>
              </a:rPr>
              <a:t>НОВИНКИ В ПОРТЕФЕЛЕ </a:t>
            </a:r>
            <a:r>
              <a:rPr kumimoji="0" lang="en-US" sz="2800" b="0" i="0" u="none" strike="noStrike" cap="none" spc="0" normalizeH="0" baseline="0" dirty="0" smtClean="0">
                <a:ln>
                  <a:noFill/>
                </a:ln>
                <a:solidFill>
                  <a:srgbClr val="0070C0"/>
                </a:solidFill>
                <a:effectLst/>
                <a:uFillTx/>
                <a:latin typeface="Times New Roman" panose="02020603050405020304" pitchFamily="18" charset="0"/>
                <a:ea typeface="Arial"/>
                <a:cs typeface="Times New Roman" panose="02020603050405020304" pitchFamily="18" charset="0"/>
                <a:sym typeface="Arial"/>
              </a:rPr>
              <a:t>SUZIRIA</a:t>
            </a:r>
          </a:p>
          <a:p>
            <a:pPr marL="0" marR="0" indent="0" algn="ctr" defTabSz="914400" rtl="0" fontAlgn="auto" latinLnBrk="0" hangingPunct="0">
              <a:lnSpc>
                <a:spcPct val="100000"/>
              </a:lnSpc>
              <a:spcBef>
                <a:spcPts val="0"/>
              </a:spcBef>
              <a:spcAft>
                <a:spcPts val="0"/>
              </a:spcAft>
              <a:buClrTx/>
              <a:buSzTx/>
              <a:buFontTx/>
              <a:buNone/>
              <a:tabLst/>
            </a:pPr>
            <a:r>
              <a:rPr kumimoji="0" lang="uk-UA" sz="2800" b="0" i="0" u="none" strike="noStrike" cap="none" spc="0" normalizeH="0" baseline="0" dirty="0" smtClean="0">
                <a:ln>
                  <a:noFill/>
                </a:ln>
                <a:solidFill>
                  <a:srgbClr val="0070C0"/>
                </a:solidFill>
                <a:effectLst/>
                <a:uFillTx/>
                <a:latin typeface="Times New Roman" panose="02020603050405020304" pitchFamily="18" charset="0"/>
                <a:ea typeface="Arial"/>
                <a:cs typeface="Times New Roman" panose="02020603050405020304" pitchFamily="18" charset="0"/>
                <a:sym typeface="Arial"/>
              </a:rPr>
              <a:t> </a:t>
            </a:r>
            <a:r>
              <a:rPr kumimoji="0" lang="en-US" sz="2800" b="0" i="0" u="none" strike="noStrike" cap="none" spc="0" normalizeH="0" baseline="0" dirty="0" smtClean="0">
                <a:ln>
                  <a:noFill/>
                </a:ln>
                <a:solidFill>
                  <a:srgbClr val="0070C0"/>
                </a:solidFill>
                <a:effectLst/>
                <a:uFillTx/>
                <a:latin typeface="Times New Roman" panose="02020603050405020304" pitchFamily="18" charset="0"/>
                <a:ea typeface="Arial"/>
                <a:cs typeface="Times New Roman" panose="02020603050405020304" pitchFamily="18" charset="0"/>
                <a:sym typeface="Arial"/>
              </a:rPr>
              <a:t> </a:t>
            </a:r>
          </a:p>
          <a:p>
            <a:pPr marL="0" marR="0" indent="0" algn="ctr" defTabSz="914400" rtl="0" fontAlgn="auto" latinLnBrk="0" hangingPunct="0">
              <a:lnSpc>
                <a:spcPct val="100000"/>
              </a:lnSpc>
              <a:spcBef>
                <a:spcPts val="0"/>
              </a:spcBef>
              <a:spcAft>
                <a:spcPts val="0"/>
              </a:spcAft>
              <a:buClrTx/>
              <a:buSzTx/>
              <a:buFontTx/>
              <a:buNone/>
              <a:tabLst/>
            </a:pPr>
            <a:r>
              <a:rPr lang="ru-RU" sz="2800" dirty="0" smtClean="0">
                <a:solidFill>
                  <a:srgbClr val="0070C0"/>
                </a:solidFill>
                <a:latin typeface="Times New Roman" panose="02020603050405020304" pitchFamily="18" charset="0"/>
                <a:ea typeface="Arial"/>
                <a:cs typeface="Times New Roman" panose="02020603050405020304" pitchFamily="18" charset="0"/>
                <a:sym typeface="Arial"/>
              </a:rPr>
              <a:t>КАТЕГОРИЯ ИГРУШКИ </a:t>
            </a:r>
            <a:r>
              <a:rPr lang="en-US" sz="2800" dirty="0" smtClean="0">
                <a:solidFill>
                  <a:srgbClr val="0070C0"/>
                </a:solidFill>
                <a:latin typeface="Times New Roman" panose="02020603050405020304" pitchFamily="18" charset="0"/>
                <a:ea typeface="Arial"/>
                <a:cs typeface="Times New Roman" panose="02020603050405020304" pitchFamily="18" charset="0"/>
                <a:sym typeface="Arial"/>
              </a:rPr>
              <a:t>TRIXIE</a:t>
            </a:r>
            <a:r>
              <a:rPr lang="ru-RU" sz="2800" dirty="0" smtClean="0">
                <a:solidFill>
                  <a:srgbClr val="0070C0"/>
                </a:solidFill>
                <a:latin typeface="Times New Roman" panose="02020603050405020304" pitchFamily="18" charset="0"/>
                <a:ea typeface="Arial"/>
                <a:cs typeface="Times New Roman" panose="02020603050405020304" pitchFamily="18" charset="0"/>
                <a:sym typeface="Arial"/>
              </a:rPr>
              <a:t> (часть 1)</a:t>
            </a:r>
            <a:endParaRPr kumimoji="0" lang="ru-RU" sz="2800" b="0" i="0" u="none" strike="noStrike" cap="none" spc="0" normalizeH="0" baseline="0" dirty="0">
              <a:ln>
                <a:noFill/>
              </a:ln>
              <a:solidFill>
                <a:srgbClr val="0070C0"/>
              </a:solidFill>
              <a:effectLst/>
              <a:uFillTx/>
              <a:latin typeface="Times New Roman" panose="02020603050405020304" pitchFamily="18" charset="0"/>
              <a:ea typeface="Arial"/>
              <a:cs typeface="Times New Roman" panose="02020603050405020304" pitchFamily="18" charset="0"/>
              <a:sym typeface="Arial"/>
            </a:endParaRPr>
          </a:p>
        </p:txBody>
      </p:sp>
      <p:pic>
        <p:nvPicPr>
          <p:cNvPr id="3" name="Рисунок 2"/>
          <p:cNvPicPr>
            <a:picLocks noChangeAspect="1"/>
          </p:cNvPicPr>
          <p:nvPr/>
        </p:nvPicPr>
        <p:blipFill>
          <a:blip r:embed="rId3"/>
          <a:stretch>
            <a:fillRect/>
          </a:stretch>
        </p:blipFill>
        <p:spPr>
          <a:xfrm>
            <a:off x="0" y="0"/>
            <a:ext cx="4467225" cy="1457325"/>
          </a:xfrm>
          <a:prstGeom prst="rect">
            <a:avLst/>
          </a:prstGeom>
        </p:spPr>
      </p:pic>
    </p:spTree>
    <p:extLst>
      <p:ext uri="{BB962C8B-B14F-4D97-AF65-F5344CB8AC3E}">
        <p14:creationId xmlns:p14="http://schemas.microsoft.com/office/powerpoint/2010/main" val="86835103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91" y="110836"/>
            <a:ext cx="25861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dirty="0" smtClean="0">
                <a:solidFill>
                  <a:srgbClr val="000000"/>
                </a:solidFill>
                <a:latin typeface="Times New Roman" panose="02020603050405020304" pitchFamily="18" charset="0"/>
                <a:ea typeface="Arial"/>
                <a:cs typeface="Times New Roman" panose="02020603050405020304" pitchFamily="18" charset="0"/>
                <a:sym typeface="Arial"/>
              </a:rPr>
              <a:t>Доступность на складе</a:t>
            </a:r>
            <a:endParaRPr kumimoji="0" lang="ru-RU" sz="1800" b="0" i="0" u="none" strike="noStrike" cap="none" spc="0" normalizeH="0" baseline="0" dirty="0">
              <a:ln>
                <a:noFill/>
              </a:ln>
              <a:solidFill>
                <a:srgbClr val="000000"/>
              </a:solidFill>
              <a:effectLst/>
              <a:uFillTx/>
              <a:latin typeface="Times New Roman" panose="02020603050405020304" pitchFamily="18" charset="0"/>
              <a:ea typeface="Arial"/>
              <a:cs typeface="Times New Roman" panose="02020603050405020304" pitchFamily="18" charset="0"/>
              <a:sym typeface="Aria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7146893"/>
              </p:ext>
            </p:extLst>
          </p:nvPr>
        </p:nvGraphicFramePr>
        <p:xfrm>
          <a:off x="73890" y="783775"/>
          <a:ext cx="11877964" cy="4637969"/>
        </p:xfrm>
        <a:graphic>
          <a:graphicData uri="http://schemas.openxmlformats.org/drawingml/2006/table">
            <a:tbl>
              <a:tblPr/>
              <a:tblGrid>
                <a:gridCol w="477148">
                  <a:extLst>
                    <a:ext uri="{9D8B030D-6E8A-4147-A177-3AD203B41FA5}">
                      <a16:colId xmlns:a16="http://schemas.microsoft.com/office/drawing/2014/main" val="936125691"/>
                    </a:ext>
                  </a:extLst>
                </a:gridCol>
                <a:gridCol w="1020814">
                  <a:extLst>
                    <a:ext uri="{9D8B030D-6E8A-4147-A177-3AD203B41FA5}">
                      <a16:colId xmlns:a16="http://schemas.microsoft.com/office/drawing/2014/main" val="3546085426"/>
                    </a:ext>
                  </a:extLst>
                </a:gridCol>
                <a:gridCol w="3755925">
                  <a:extLst>
                    <a:ext uri="{9D8B030D-6E8A-4147-A177-3AD203B41FA5}">
                      <a16:colId xmlns:a16="http://schemas.microsoft.com/office/drawing/2014/main" val="1995939904"/>
                    </a:ext>
                  </a:extLst>
                </a:gridCol>
                <a:gridCol w="984686">
                  <a:extLst>
                    <a:ext uri="{9D8B030D-6E8A-4147-A177-3AD203B41FA5}">
                      <a16:colId xmlns:a16="http://schemas.microsoft.com/office/drawing/2014/main" val="3943375029"/>
                    </a:ext>
                  </a:extLst>
                </a:gridCol>
                <a:gridCol w="1075009">
                  <a:extLst>
                    <a:ext uri="{9D8B030D-6E8A-4147-A177-3AD203B41FA5}">
                      <a16:colId xmlns:a16="http://schemas.microsoft.com/office/drawing/2014/main" val="1173738906"/>
                    </a:ext>
                  </a:extLst>
                </a:gridCol>
                <a:gridCol w="1621324">
                  <a:extLst>
                    <a:ext uri="{9D8B030D-6E8A-4147-A177-3AD203B41FA5}">
                      <a16:colId xmlns:a16="http://schemas.microsoft.com/office/drawing/2014/main" val="1338456383"/>
                    </a:ext>
                  </a:extLst>
                </a:gridCol>
                <a:gridCol w="1251240">
                  <a:extLst>
                    <a:ext uri="{9D8B030D-6E8A-4147-A177-3AD203B41FA5}">
                      <a16:colId xmlns:a16="http://schemas.microsoft.com/office/drawing/2014/main" val="2166158161"/>
                    </a:ext>
                  </a:extLst>
                </a:gridCol>
                <a:gridCol w="845909">
                  <a:extLst>
                    <a:ext uri="{9D8B030D-6E8A-4147-A177-3AD203B41FA5}">
                      <a16:colId xmlns:a16="http://schemas.microsoft.com/office/drawing/2014/main" val="1274900692"/>
                    </a:ext>
                  </a:extLst>
                </a:gridCol>
                <a:gridCol w="845909">
                  <a:extLst>
                    <a:ext uri="{9D8B030D-6E8A-4147-A177-3AD203B41FA5}">
                      <a16:colId xmlns:a16="http://schemas.microsoft.com/office/drawing/2014/main" val="779970096"/>
                    </a:ext>
                  </a:extLst>
                </a:gridCol>
              </a:tblGrid>
              <a:tr h="628093">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Артикул</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Наименование</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Бренд</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статус</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Код 1С</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статус на 26.03.</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Цена ОПТ</a:t>
                      </a:r>
                    </a:p>
                  </a:txBody>
                  <a:tcPr marL="7620" marR="7620" marT="762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Цена РРЦ</a:t>
                      </a:r>
                    </a:p>
                  </a:txBody>
                  <a:tcPr marL="7620" marR="7620" marT="762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45456659"/>
                  </a:ext>
                </a:extLst>
              </a:tr>
              <a:tr h="499406">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7620" marR="7620" marT="762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96286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Мяч 6.3см (2шт набор) с пищалкой (2 шт набор)</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Hagen</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рабочий</a:t>
                      </a:r>
                    </a:p>
                  </a:txBody>
                  <a:tcPr marL="7620" marR="7620" marT="762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1111163696</a:t>
                      </a:r>
                    </a:p>
                  </a:txBody>
                  <a:tcPr marL="7620" marR="7620" marT="762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171.00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222.00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329225036"/>
                  </a:ext>
                </a:extLst>
              </a:tr>
              <a:tr h="382056">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96287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Мяч 5см с LED диодом (2шт набор)</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Hagen</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рабочий</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1111163697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l"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на складе</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182.00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237.00</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171552275"/>
                  </a:ext>
                </a:extLst>
              </a:tr>
              <a:tr h="744728">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32868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Игрушка д/тренировки Bungee Tugger с кольцом диам.10/56 см (в ассортим.: розовый, салатовый, голубой)</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TRIXIE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рабочий</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1111163123</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208.29</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291.60</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9904077"/>
                  </a:ext>
                </a:extLst>
              </a:tr>
              <a:tr h="499406">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4</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32869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Игрушка д/тренировки Bungee Tugger с мячом </a:t>
                      </a: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диам.7/48 </a:t>
                      </a:r>
                      <a:r>
                        <a:rPr lang="ru-RU" sz="1400" b="0" i="0" u="none" strike="noStrike" dirty="0">
                          <a:solidFill>
                            <a:srgbClr val="000000"/>
                          </a:solidFill>
                          <a:effectLst/>
                          <a:latin typeface="Times New Roman" panose="02020603050405020304" pitchFamily="18" charset="0"/>
                          <a:cs typeface="Times New Roman" panose="02020603050405020304" pitchFamily="18" charset="0"/>
                        </a:rPr>
                        <a:t>см</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рабочий</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1111163124</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208.29</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291.60</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71306330"/>
                  </a:ext>
                </a:extLst>
              </a:tr>
              <a:tr h="376856">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5</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35673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Коала плюш 33см</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рабочий</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1111163128</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208.29</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291.60</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32538366"/>
                  </a:ext>
                </a:extLst>
              </a:tr>
              <a:tr h="376856">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6</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35677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Альпака плюш 22см</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рабочий</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1111163130</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166.28</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232.79</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93810124"/>
                  </a:ext>
                </a:extLst>
              </a:tr>
              <a:tr h="376856">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7</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35679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Кролик плюш 47см</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рабочий</a:t>
                      </a:r>
                    </a:p>
                  </a:txBody>
                  <a:tcPr marL="7620" marR="7620" marT="7620" marB="0" anchor="ct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1111163132</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313.31</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438.63</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30709475"/>
                  </a:ext>
                </a:extLst>
              </a:tr>
              <a:tr h="376856">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35796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Овечка плюш 14см</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рабочий</a:t>
                      </a:r>
                    </a:p>
                  </a:txBody>
                  <a:tcPr marL="7620" marR="7620" marT="762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1111163136</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133.90</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187.46</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67970705"/>
                  </a:ext>
                </a:extLst>
              </a:tr>
              <a:tr h="376856">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35977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Собака клетчатая плюш/ткань 26см</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рабочий</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1111163140</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145.28</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203.39</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35277762"/>
                  </a:ext>
                </a:extLst>
              </a:tr>
            </a:tbl>
          </a:graphicData>
        </a:graphic>
      </p:graphicFrame>
    </p:spTree>
    <p:extLst>
      <p:ext uri="{BB962C8B-B14F-4D97-AF65-F5344CB8AC3E}">
        <p14:creationId xmlns:p14="http://schemas.microsoft.com/office/powerpoint/2010/main" val="88842727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438400" y="175201"/>
            <a:ext cx="9020752" cy="52835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ru-RU"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Іграшки для собак </a:t>
            </a:r>
            <a:r>
              <a:rPr kumimoji="0" lang="uk-UA" altLang="ru-RU" b="0" i="0" u="none" strike="noStrike" cap="none" normalizeH="0" baseline="0" dirty="0" err="1" smtClean="0">
                <a:ln>
                  <a:noFill/>
                </a:ln>
                <a:solidFill>
                  <a:srgbClr val="C00000"/>
                </a:solidFill>
                <a:effectLst/>
                <a:latin typeface="Times New Roman" panose="02020603050405020304" pitchFamily="18" charset="0"/>
                <a:cs typeface="Times New Roman" panose="02020603050405020304" pitchFamily="18" charset="0"/>
              </a:rPr>
              <a:t>Zeus</a:t>
            </a:r>
            <a:r>
              <a:rPr kumimoji="0" lang="uk-UA" altLang="ru-RU"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rPr>
              <a:t> DUO - це лінійка різнофактурних кульок розроблена забезпечити години інтерактивної розваги та гри</a:t>
            </a:r>
            <a:endParaRPr kumimoji="0" lang="en-US" altLang="ru-RU"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0" y="0"/>
            <a:ext cx="2278206" cy="929101"/>
          </a:xfrm>
          <a:prstGeom prst="rect">
            <a:avLst/>
          </a:prstGeom>
        </p:spPr>
      </p:pic>
      <p:pic>
        <p:nvPicPr>
          <p:cNvPr id="6" name="Рисунок 5"/>
          <p:cNvPicPr>
            <a:picLocks noChangeAspect="1"/>
          </p:cNvPicPr>
          <p:nvPr/>
        </p:nvPicPr>
        <p:blipFill>
          <a:blip r:embed="rId4"/>
          <a:stretch>
            <a:fillRect/>
          </a:stretch>
        </p:blipFill>
        <p:spPr>
          <a:xfrm>
            <a:off x="1139103" y="929101"/>
            <a:ext cx="10010775" cy="4924425"/>
          </a:xfrm>
          <a:prstGeom prst="rect">
            <a:avLst/>
          </a:prstGeom>
        </p:spPr>
      </p:pic>
      <p:sp>
        <p:nvSpPr>
          <p:cNvPr id="8" name="Прямоугольник 7"/>
          <p:cNvSpPr/>
          <p:nvPr/>
        </p:nvSpPr>
        <p:spPr>
          <a:xfrm>
            <a:off x="6436391" y="5709736"/>
            <a:ext cx="1024768" cy="307777"/>
          </a:xfrm>
          <a:prstGeom prst="rect">
            <a:avLst/>
          </a:prstGeom>
        </p:spPr>
        <p:txBody>
          <a:bodyPr wrap="none">
            <a:spAutoFit/>
          </a:bodyPr>
          <a:lstStyle/>
          <a:p>
            <a:pPr algn="ctr" fontAlgn="ctr"/>
            <a:r>
              <a:rPr lang="ru-RU" sz="1400" b="1" dirty="0" smtClean="0">
                <a:solidFill>
                  <a:srgbClr val="000000"/>
                </a:solidFill>
                <a:latin typeface="Times New Roman" panose="02020603050405020304" pitchFamily="18" charset="0"/>
                <a:cs typeface="Times New Roman" panose="02020603050405020304" pitchFamily="18" charset="0"/>
              </a:rPr>
              <a:t>Арт. 96286</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354456" y="5709736"/>
            <a:ext cx="1024768" cy="307777"/>
          </a:xfrm>
          <a:prstGeom prst="rect">
            <a:avLst/>
          </a:prstGeom>
        </p:spPr>
        <p:txBody>
          <a:bodyPr wrap="none">
            <a:spAutoFit/>
          </a:bodyPr>
          <a:lstStyle/>
          <a:p>
            <a:pPr algn="ctr" fontAlgn="ctr"/>
            <a:r>
              <a:rPr lang="ru-RU" sz="1400" b="1" dirty="0" smtClean="0">
                <a:solidFill>
                  <a:srgbClr val="000000"/>
                </a:solidFill>
                <a:latin typeface="Times New Roman" panose="02020603050405020304" pitchFamily="18" charset="0"/>
                <a:cs typeface="Times New Roman" panose="02020603050405020304" pitchFamily="18" charset="0"/>
              </a:rPr>
              <a:t>Арт. </a:t>
            </a:r>
            <a:r>
              <a:rPr lang="ru-RU" sz="1400" b="1" dirty="0">
                <a:solidFill>
                  <a:srgbClr val="000000"/>
                </a:solidFill>
                <a:latin typeface="Times New Roman" panose="02020603050405020304" pitchFamily="18" charset="0"/>
                <a:cs typeface="Times New Roman" panose="02020603050405020304" pitchFamily="18" charset="0"/>
              </a:rPr>
              <a:t>96287</a:t>
            </a:r>
          </a:p>
        </p:txBody>
      </p:sp>
    </p:spTree>
    <p:extLst>
      <p:ext uri="{BB962C8B-B14F-4D97-AF65-F5344CB8AC3E}">
        <p14:creationId xmlns:p14="http://schemas.microsoft.com/office/powerpoint/2010/main" val="57506467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0" y="0"/>
            <a:ext cx="2278206" cy="929101"/>
          </a:xfrm>
          <a:prstGeom prst="rect">
            <a:avLst/>
          </a:prstGeom>
        </p:spPr>
      </p:pic>
      <p:pic>
        <p:nvPicPr>
          <p:cNvPr id="3" name="Рисунок 2"/>
          <p:cNvPicPr>
            <a:picLocks noChangeAspect="1"/>
          </p:cNvPicPr>
          <p:nvPr/>
        </p:nvPicPr>
        <p:blipFill>
          <a:blip r:embed="rId4"/>
          <a:stretch>
            <a:fillRect/>
          </a:stretch>
        </p:blipFill>
        <p:spPr>
          <a:xfrm>
            <a:off x="2946688" y="102920"/>
            <a:ext cx="7296150" cy="6372225"/>
          </a:xfrm>
          <a:prstGeom prst="rect">
            <a:avLst/>
          </a:prstGeom>
        </p:spPr>
      </p:pic>
      <p:sp>
        <p:nvSpPr>
          <p:cNvPr id="4" name="TextBox 3"/>
          <p:cNvSpPr txBox="1"/>
          <p:nvPr/>
        </p:nvSpPr>
        <p:spPr>
          <a:xfrm>
            <a:off x="3445164" y="1893454"/>
            <a:ext cx="2733963" cy="1600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hangingPunct="0"/>
            <a:r>
              <a:rPr lang="uk-UA" altLang="ru-RU" sz="1400" dirty="0">
                <a:solidFill>
                  <a:srgbClr val="202124"/>
                </a:solidFill>
                <a:latin typeface="Times New Roman" panose="02020603050405020304" pitchFamily="18" charset="0"/>
                <a:cs typeface="Times New Roman" panose="02020603050405020304" pitchFamily="18" charset="0"/>
              </a:rPr>
              <a:t>Багатокольоровий ефект, що </a:t>
            </a:r>
            <a:r>
              <a:rPr lang="uk-UA" altLang="ru-RU" sz="1400" dirty="0" smtClean="0">
                <a:solidFill>
                  <a:srgbClr val="202124"/>
                </a:solidFill>
                <a:latin typeface="Times New Roman" panose="02020603050405020304" pitchFamily="18" charset="0"/>
                <a:cs typeface="Times New Roman" panose="02020603050405020304" pitchFamily="18" charset="0"/>
              </a:rPr>
              <a:t>активується, </a:t>
            </a:r>
            <a:r>
              <a:rPr lang="uk-UA" altLang="ru-RU" sz="1400" dirty="0">
                <a:solidFill>
                  <a:srgbClr val="202124"/>
                </a:solidFill>
                <a:latin typeface="Times New Roman" panose="02020603050405020304" pitchFamily="18" charset="0"/>
                <a:cs typeface="Times New Roman" panose="02020603050405020304" pitchFamily="18" charset="0"/>
              </a:rPr>
              <a:t>блимає </a:t>
            </a:r>
            <a:r>
              <a:rPr lang="uk-UA" altLang="ru-RU" sz="1400" dirty="0" smtClean="0">
                <a:solidFill>
                  <a:srgbClr val="202124"/>
                </a:solidFill>
                <a:latin typeface="Times New Roman" panose="02020603050405020304" pitchFamily="18" charset="0"/>
                <a:cs typeface="Times New Roman" panose="02020603050405020304" pitchFamily="18" charset="0"/>
              </a:rPr>
              <a:t>світлодіод в середині. </a:t>
            </a:r>
            <a:r>
              <a:rPr lang="uk-UA" altLang="ru-RU" sz="1400" dirty="0">
                <a:solidFill>
                  <a:srgbClr val="202124"/>
                </a:solidFill>
                <a:latin typeface="Times New Roman" panose="02020603050405020304" pitchFamily="18" charset="0"/>
                <a:cs typeface="Times New Roman" panose="02020603050405020304" pitchFamily="18" charset="0"/>
              </a:rPr>
              <a:t>Дозволяє розширену гру; </a:t>
            </a:r>
            <a:r>
              <a:rPr lang="uk-UA" altLang="ru-RU" sz="1400" dirty="0" smtClean="0">
                <a:solidFill>
                  <a:srgbClr val="202124"/>
                </a:solidFill>
                <a:latin typeface="Times New Roman" panose="02020603050405020304" pitchFamily="18" charset="0"/>
                <a:cs typeface="Times New Roman" panose="02020603050405020304" pitchFamily="18" charset="0"/>
              </a:rPr>
              <a:t>це просто - </a:t>
            </a:r>
            <a:r>
              <a:rPr lang="uk-UA" altLang="ru-RU" sz="1400" dirty="0">
                <a:solidFill>
                  <a:srgbClr val="202124"/>
                </a:solidFill>
                <a:latin typeface="Times New Roman" panose="02020603050405020304" pitchFamily="18" charset="0"/>
                <a:cs typeface="Times New Roman" panose="02020603050405020304" pitchFamily="18" charset="0"/>
              </a:rPr>
              <a:t>бо </a:t>
            </a:r>
            <a:r>
              <a:rPr lang="uk-UA" altLang="ru-RU" sz="1400" dirty="0" smtClean="0">
                <a:solidFill>
                  <a:srgbClr val="202124"/>
                </a:solidFill>
                <a:latin typeface="Times New Roman" panose="02020603050405020304" pitchFamily="18" charset="0"/>
                <a:cs typeface="Times New Roman" panose="02020603050405020304" pitchFamily="18" charset="0"/>
              </a:rPr>
              <a:t>коли сонце заходить це не означає</a:t>
            </a:r>
            <a:r>
              <a:rPr lang="uk-UA" altLang="ru-RU" sz="1400" dirty="0">
                <a:solidFill>
                  <a:srgbClr val="202124"/>
                </a:solidFill>
                <a:latin typeface="Times New Roman" panose="02020603050405020304" pitchFamily="18" charset="0"/>
                <a:cs typeface="Times New Roman" panose="02020603050405020304" pitchFamily="18" charset="0"/>
              </a:rPr>
              <a:t>, що розвага повинна </a:t>
            </a:r>
            <a:r>
              <a:rPr lang="uk-UA" altLang="ru-RU" sz="1400" dirty="0" smtClean="0">
                <a:solidFill>
                  <a:srgbClr val="202124"/>
                </a:solidFill>
                <a:latin typeface="Times New Roman" panose="02020603050405020304" pitchFamily="18" charset="0"/>
                <a:cs typeface="Times New Roman" panose="02020603050405020304" pitchFamily="18" charset="0"/>
              </a:rPr>
              <a:t>закінчитися.</a:t>
            </a:r>
          </a:p>
          <a:p>
            <a:pPr algn="just" hangingPunct="0"/>
            <a:r>
              <a:rPr lang="ru-RU" sz="1400" dirty="0">
                <a:solidFill>
                  <a:srgbClr val="000000"/>
                </a:solidFill>
                <a:latin typeface="Times New Roman" panose="02020603050405020304" pitchFamily="18" charset="0"/>
                <a:cs typeface="Times New Roman" panose="02020603050405020304" pitchFamily="18" charset="0"/>
              </a:rPr>
              <a:t>5см </a:t>
            </a:r>
            <a:r>
              <a:rPr lang="ru-RU" sz="1400" dirty="0" smtClean="0">
                <a:solidFill>
                  <a:srgbClr val="000000"/>
                </a:solidFill>
                <a:latin typeface="Times New Roman" panose="02020603050405020304" pitchFamily="18" charset="0"/>
                <a:cs typeface="Times New Roman" panose="02020603050405020304" pitchFamily="18" charset="0"/>
              </a:rPr>
              <a:t>з </a:t>
            </a:r>
            <a:r>
              <a:rPr lang="ru-RU" sz="1400" dirty="0">
                <a:solidFill>
                  <a:srgbClr val="000000"/>
                </a:solidFill>
                <a:latin typeface="Times New Roman" panose="02020603050405020304" pitchFamily="18" charset="0"/>
                <a:cs typeface="Times New Roman" panose="02020603050405020304" pitchFamily="18" charset="0"/>
              </a:rPr>
              <a:t>LED </a:t>
            </a:r>
            <a:r>
              <a:rPr lang="ru-RU" sz="1400" dirty="0" smtClean="0">
                <a:solidFill>
                  <a:srgbClr val="000000"/>
                </a:solidFill>
                <a:latin typeface="Times New Roman" panose="02020603050405020304" pitchFamily="18" charset="0"/>
                <a:cs typeface="Times New Roman" panose="02020603050405020304" pitchFamily="18" charset="0"/>
              </a:rPr>
              <a:t> / 2шт у наборі</a:t>
            </a:r>
            <a:r>
              <a:rPr lang="uk-UA" altLang="ru-RU" sz="1400" dirty="0" smtClean="0">
                <a:solidFill>
                  <a:srgbClr val="202124"/>
                </a:solidFill>
                <a:latin typeface="Times New Roman" panose="02020603050405020304" pitchFamily="18" charset="0"/>
                <a:cs typeface="Times New Roman" panose="02020603050405020304" pitchFamily="18" charset="0"/>
              </a:rPr>
              <a:t>  </a:t>
            </a:r>
            <a:endParaRPr kumimoji="0" lang="ru-RU" sz="1400" b="0" i="0" u="none" strike="noStrike" cap="none" spc="0" normalizeH="0" baseline="0" dirty="0">
              <a:ln>
                <a:noFill/>
              </a:ln>
              <a:solidFill>
                <a:srgbClr val="000000"/>
              </a:solidFill>
              <a:effectLst/>
              <a:uFillTx/>
              <a:latin typeface="Times New Roman" panose="02020603050405020304" pitchFamily="18" charset="0"/>
              <a:ea typeface="Arial"/>
              <a:cs typeface="Times New Roman" panose="02020603050405020304" pitchFamily="18" charset="0"/>
              <a:sym typeface="Arial"/>
            </a:endParaRPr>
          </a:p>
        </p:txBody>
      </p:sp>
      <p:sp>
        <p:nvSpPr>
          <p:cNvPr id="5"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Прямоугольник 5"/>
          <p:cNvSpPr/>
          <p:nvPr/>
        </p:nvSpPr>
        <p:spPr>
          <a:xfrm>
            <a:off x="6916682" y="6000703"/>
            <a:ext cx="1024768" cy="307777"/>
          </a:xfrm>
          <a:prstGeom prst="rect">
            <a:avLst/>
          </a:prstGeom>
        </p:spPr>
        <p:txBody>
          <a:bodyPr wrap="none">
            <a:spAutoFit/>
          </a:bodyPr>
          <a:lstStyle/>
          <a:p>
            <a:pPr algn="ctr" fontAlgn="ctr"/>
            <a:r>
              <a:rPr lang="ru-RU" sz="1400" b="1" dirty="0" smtClean="0">
                <a:solidFill>
                  <a:srgbClr val="000000"/>
                </a:solidFill>
                <a:latin typeface="Times New Roman" panose="02020603050405020304" pitchFamily="18" charset="0"/>
                <a:cs typeface="Times New Roman" panose="02020603050405020304" pitchFamily="18" charset="0"/>
              </a:rPr>
              <a:t>Арт. 96286</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445164" y="6000704"/>
            <a:ext cx="1024768" cy="307777"/>
          </a:xfrm>
          <a:prstGeom prst="rect">
            <a:avLst/>
          </a:prstGeom>
        </p:spPr>
        <p:txBody>
          <a:bodyPr wrap="none">
            <a:spAutoFit/>
          </a:bodyPr>
          <a:lstStyle/>
          <a:p>
            <a:pPr algn="ctr" fontAlgn="ctr"/>
            <a:r>
              <a:rPr lang="ru-RU" sz="1400" b="1" dirty="0" smtClean="0">
                <a:solidFill>
                  <a:srgbClr val="000000"/>
                </a:solidFill>
                <a:latin typeface="Times New Roman" panose="02020603050405020304" pitchFamily="18" charset="0"/>
                <a:cs typeface="Times New Roman" panose="02020603050405020304" pitchFamily="18" charset="0"/>
              </a:rPr>
              <a:t>Арт. </a:t>
            </a:r>
            <a:r>
              <a:rPr lang="ru-RU" sz="1400" b="1" dirty="0">
                <a:solidFill>
                  <a:srgbClr val="000000"/>
                </a:solidFill>
                <a:latin typeface="Times New Roman" panose="02020603050405020304" pitchFamily="18" charset="0"/>
                <a:cs typeface="Times New Roman" panose="02020603050405020304" pitchFamily="18" charset="0"/>
              </a:rPr>
              <a:t>96287</a:t>
            </a:r>
          </a:p>
        </p:txBody>
      </p:sp>
      <p:sp>
        <p:nvSpPr>
          <p:cNvPr id="9" name="TextBox 8"/>
          <p:cNvSpPr txBox="1"/>
          <p:nvPr/>
        </p:nvSpPr>
        <p:spPr>
          <a:xfrm>
            <a:off x="6916682" y="2757773"/>
            <a:ext cx="2855391"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hangingPunct="0"/>
            <a:r>
              <a:rPr lang="uk-UA" altLang="ru-RU" sz="1400" dirty="0">
                <a:solidFill>
                  <a:srgbClr val="202124"/>
                </a:solidFill>
                <a:latin typeface="Google Sans"/>
              </a:rPr>
              <a:t>Займає та </a:t>
            </a:r>
            <a:r>
              <a:rPr lang="uk-UA" altLang="ru-RU" sz="1400" dirty="0" smtClean="0">
                <a:solidFill>
                  <a:srgbClr val="202124"/>
                </a:solidFill>
                <a:latin typeface="Google Sans"/>
              </a:rPr>
              <a:t>розважає улюбленця. </a:t>
            </a:r>
            <a:r>
              <a:rPr lang="uk-UA" altLang="ru-RU" sz="1400" dirty="0">
                <a:solidFill>
                  <a:srgbClr val="202124"/>
                </a:solidFill>
                <a:latin typeface="Google Sans"/>
              </a:rPr>
              <a:t>Випускається у двох розмірах</a:t>
            </a:r>
            <a:r>
              <a:rPr lang="uk-UA" altLang="ru-RU" sz="400" dirty="0"/>
              <a:t> </a:t>
            </a:r>
            <a:endParaRPr lang="uk-UA" altLang="ru-RU" sz="1100" dirty="0">
              <a:latin typeface="Arial" panose="020B0604020202020204" pitchFamily="34" charset="0"/>
            </a:endParaRPr>
          </a:p>
          <a:p>
            <a:pPr algn="just" hangingPunct="0"/>
            <a:r>
              <a:rPr lang="ru-RU" sz="1400" dirty="0" smtClean="0">
                <a:solidFill>
                  <a:srgbClr val="000000"/>
                </a:solidFill>
                <a:latin typeface="Times New Roman" panose="02020603050405020304" pitchFamily="18" charset="0"/>
                <a:cs typeface="Times New Roman" panose="02020603050405020304" pitchFamily="18" charset="0"/>
              </a:rPr>
              <a:t>6.3см / 2шт у наборі</a:t>
            </a:r>
            <a:r>
              <a:rPr lang="uk-UA" altLang="ru-RU" sz="1400" dirty="0" smtClean="0">
                <a:solidFill>
                  <a:srgbClr val="202124"/>
                </a:solidFill>
                <a:latin typeface="Times New Roman" panose="02020603050405020304" pitchFamily="18" charset="0"/>
                <a:cs typeface="Times New Roman" panose="02020603050405020304" pitchFamily="18" charset="0"/>
              </a:rPr>
              <a:t>  </a:t>
            </a:r>
            <a:endParaRPr kumimoji="0" lang="ru-RU" sz="1400" b="0" i="0" u="none" strike="noStrike" cap="none" spc="0" normalizeH="0" baseline="0" dirty="0">
              <a:ln>
                <a:noFill/>
              </a:ln>
              <a:solidFill>
                <a:srgbClr val="000000"/>
              </a:solidFill>
              <a:effectLst/>
              <a:uFillTx/>
              <a:latin typeface="Times New Roman" panose="02020603050405020304" pitchFamily="18" charset="0"/>
              <a:ea typeface="Arial"/>
              <a:cs typeface="Times New Roman" panose="02020603050405020304" pitchFamily="18" charset="0"/>
              <a:sym typeface="Arial"/>
            </a:endParaRPr>
          </a:p>
        </p:txBody>
      </p:sp>
      <p:pic>
        <p:nvPicPr>
          <p:cNvPr id="8" name="Рисунок 7"/>
          <p:cNvPicPr>
            <a:picLocks noChangeAspect="1"/>
          </p:cNvPicPr>
          <p:nvPr/>
        </p:nvPicPr>
        <p:blipFill>
          <a:blip r:embed="rId5"/>
          <a:stretch>
            <a:fillRect/>
          </a:stretch>
        </p:blipFill>
        <p:spPr>
          <a:xfrm>
            <a:off x="369455" y="4193866"/>
            <a:ext cx="2327995" cy="2281280"/>
          </a:xfrm>
          <a:prstGeom prst="rect">
            <a:avLst/>
          </a:prstGeom>
        </p:spPr>
      </p:pic>
    </p:spTree>
    <p:extLst>
      <p:ext uri="{BB962C8B-B14F-4D97-AF65-F5344CB8AC3E}">
        <p14:creationId xmlns:p14="http://schemas.microsoft.com/office/powerpoint/2010/main" val="80899097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72097431"/>
              </p:ext>
            </p:extLst>
          </p:nvPr>
        </p:nvGraphicFramePr>
        <p:xfrm>
          <a:off x="1708726" y="523583"/>
          <a:ext cx="10150765" cy="6111972"/>
        </p:xfrm>
        <a:graphic>
          <a:graphicData uri="http://schemas.openxmlformats.org/drawingml/2006/table">
            <a:tbl>
              <a:tblPr/>
              <a:tblGrid>
                <a:gridCol w="648100">
                  <a:extLst>
                    <a:ext uri="{9D8B030D-6E8A-4147-A177-3AD203B41FA5}">
                      <a16:colId xmlns:a16="http://schemas.microsoft.com/office/drawing/2014/main" val="3889117684"/>
                    </a:ext>
                  </a:extLst>
                </a:gridCol>
                <a:gridCol w="404011">
                  <a:extLst>
                    <a:ext uri="{9D8B030D-6E8A-4147-A177-3AD203B41FA5}">
                      <a16:colId xmlns:a16="http://schemas.microsoft.com/office/drawing/2014/main" val="2961447594"/>
                    </a:ext>
                  </a:extLst>
                </a:gridCol>
                <a:gridCol w="933708">
                  <a:extLst>
                    <a:ext uri="{9D8B030D-6E8A-4147-A177-3AD203B41FA5}">
                      <a16:colId xmlns:a16="http://schemas.microsoft.com/office/drawing/2014/main" val="3507054904"/>
                    </a:ext>
                  </a:extLst>
                </a:gridCol>
                <a:gridCol w="1320800">
                  <a:extLst>
                    <a:ext uri="{9D8B030D-6E8A-4147-A177-3AD203B41FA5}">
                      <a16:colId xmlns:a16="http://schemas.microsoft.com/office/drawing/2014/main" val="3458381507"/>
                    </a:ext>
                  </a:extLst>
                </a:gridCol>
                <a:gridCol w="1283855">
                  <a:extLst>
                    <a:ext uri="{9D8B030D-6E8A-4147-A177-3AD203B41FA5}">
                      <a16:colId xmlns:a16="http://schemas.microsoft.com/office/drawing/2014/main" val="3647766283"/>
                    </a:ext>
                  </a:extLst>
                </a:gridCol>
                <a:gridCol w="3209711">
                  <a:extLst>
                    <a:ext uri="{9D8B030D-6E8A-4147-A177-3AD203B41FA5}">
                      <a16:colId xmlns:a16="http://schemas.microsoft.com/office/drawing/2014/main" val="3042646412"/>
                    </a:ext>
                  </a:extLst>
                </a:gridCol>
                <a:gridCol w="2350580">
                  <a:extLst>
                    <a:ext uri="{9D8B030D-6E8A-4147-A177-3AD203B41FA5}">
                      <a16:colId xmlns:a16="http://schemas.microsoft.com/office/drawing/2014/main" val="3610091979"/>
                    </a:ext>
                  </a:extLst>
                </a:gridCol>
              </a:tblGrid>
              <a:tr h="279193">
                <a:tc>
                  <a:txBody>
                    <a:bodyPr/>
                    <a:lstStyle/>
                    <a:p>
                      <a:pPr algn="ctr" fontAlgn="ctr"/>
                      <a:r>
                        <a:rPr lang="ru-RU" sz="1000" b="0" i="0" u="none" strike="noStrike">
                          <a:solidFill>
                            <a:schemeClr val="tx1"/>
                          </a:solidFill>
                          <a:effectLst/>
                          <a:latin typeface="Times New Roman" panose="02020603050405020304" pitchFamily="18" charset="0"/>
                          <a:cs typeface="Times New Roman" panose="02020603050405020304" pitchFamily="18" charset="0"/>
                        </a:rPr>
                        <a:t>Код 1С</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chemeClr val="tx1"/>
                          </a:solidFill>
                          <a:effectLst/>
                          <a:latin typeface="Times New Roman" panose="02020603050405020304" pitchFamily="18" charset="0"/>
                          <a:cs typeface="Times New Roman" panose="02020603050405020304" pitchFamily="18" charset="0"/>
                        </a:rPr>
                        <a:t>Артикул</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chemeClr val="tx1"/>
                          </a:solidFill>
                          <a:effectLst/>
                          <a:latin typeface="Times New Roman" panose="02020603050405020304" pitchFamily="18" charset="0"/>
                          <a:cs typeface="Times New Roman" panose="02020603050405020304" pitchFamily="18" charset="0"/>
                        </a:rPr>
                        <a:t>Наименование в 1С</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err="1" smtClean="0">
                          <a:solidFill>
                            <a:schemeClr val="tx1"/>
                          </a:solidFill>
                          <a:effectLst/>
                          <a:latin typeface="Times New Roman" panose="02020603050405020304" pitchFamily="18" charset="0"/>
                          <a:cs typeface="Times New Roman" panose="02020603050405020304" pitchFamily="18" charset="0"/>
                        </a:rPr>
                        <a:t>Назва</a:t>
                      </a:r>
                      <a:endParaRPr lang="ru-RU" sz="1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smtClean="0">
                          <a:solidFill>
                            <a:schemeClr val="tx1"/>
                          </a:solidFill>
                          <a:effectLst/>
                          <a:latin typeface="Times New Roman" panose="02020603050405020304" pitchFamily="18" charset="0"/>
                          <a:cs typeface="Times New Roman" panose="02020603050405020304" pitchFamily="18" charset="0"/>
                        </a:rPr>
                        <a:t>Название</a:t>
                      </a:r>
                      <a:endParaRPr lang="ru-RU" sz="1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chemeClr val="tx1"/>
                          </a:solidFill>
                          <a:effectLst/>
                          <a:latin typeface="Times New Roman" panose="02020603050405020304" pitchFamily="18" charset="0"/>
                          <a:cs typeface="Times New Roman" panose="02020603050405020304" pitchFamily="18" charset="0"/>
                        </a:rPr>
                        <a:t>Опис</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chemeClr val="tx1"/>
                          </a:solidFill>
                          <a:effectLst/>
                          <a:latin typeface="Times New Roman" panose="02020603050405020304" pitchFamily="18" charset="0"/>
                          <a:cs typeface="Times New Roman" panose="02020603050405020304" pitchFamily="18" charset="0"/>
                        </a:rPr>
                        <a:t>Описание</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2781975"/>
                  </a:ext>
                </a:extLst>
              </a:tr>
              <a:tr h="2199990">
                <a:tc>
                  <a:txBody>
                    <a:bodyPr/>
                    <a:lstStyle/>
                    <a:p>
                      <a:pPr algn="ctr" fontAlgn="ctr"/>
                      <a:r>
                        <a:rPr lang="ru-RU" sz="1000" b="0" i="0" u="none" strike="noStrike">
                          <a:solidFill>
                            <a:schemeClr val="tx1"/>
                          </a:solidFill>
                          <a:effectLst/>
                          <a:latin typeface="Times New Roman" panose="02020603050405020304" pitchFamily="18" charset="0"/>
                          <a:cs typeface="Times New Roman" panose="02020603050405020304" pitchFamily="18" charset="0"/>
                        </a:rPr>
                        <a:t>1111163696</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chemeClr val="tx1"/>
                          </a:solidFill>
                          <a:effectLst/>
                          <a:latin typeface="Times New Roman" panose="02020603050405020304" pitchFamily="18" charset="0"/>
                          <a:cs typeface="Times New Roman" panose="02020603050405020304" pitchFamily="18" charset="0"/>
                        </a:rPr>
                        <a:t>96286</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chemeClr val="tx1"/>
                          </a:solidFill>
                          <a:effectLst/>
                          <a:latin typeface="Times New Roman" panose="02020603050405020304" pitchFamily="18" charset="0"/>
                          <a:cs typeface="Times New Roman" panose="02020603050405020304" pitchFamily="18" charset="0"/>
                        </a:rPr>
                        <a:t>Мяч 6.3см (2шт набор) с пищалкой (2 шт набор)</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Іграшка</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для собак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Zeus</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Duo</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м’ячики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з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пищавкою</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6.3 см (2 шт.)</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chemeClr val="tx1"/>
                          </a:solidFill>
                          <a:effectLst/>
                          <a:latin typeface="Times New Roman" panose="02020603050405020304" pitchFamily="18" charset="0"/>
                          <a:cs typeface="Times New Roman" panose="02020603050405020304" pitchFamily="18" charset="0"/>
                        </a:rPr>
                        <a:t>Игрушка для собак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Zeus</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Duo</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мячики с пищалкой, 6.3 см (2 шт.)</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Іграшки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для собак </a:t>
                      </a:r>
                      <a:r>
                        <a:rPr lang="en-US" sz="1000" b="0" i="0" u="none" strike="noStrike" dirty="0">
                          <a:solidFill>
                            <a:schemeClr val="tx1"/>
                          </a:solidFill>
                          <a:effectLst/>
                          <a:latin typeface="Times New Roman" panose="02020603050405020304" pitchFamily="18" charset="0"/>
                          <a:cs typeface="Times New Roman" panose="02020603050405020304" pitchFamily="18" charset="0"/>
                        </a:rPr>
                        <a:t>Zeus Duo Ball –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це</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різнофактурні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м’ячики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для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тренування</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органів</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чуття</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у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вашого</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улюбленця</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Вони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створені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для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інтерактивних</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розваг</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та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спільних</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ігор</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в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яких</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будете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задіяні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так же активно, як і ваш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вихованець</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en-US" sz="1000" b="0" i="0" u="none" strike="noStrike" dirty="0">
                          <a:solidFill>
                            <a:schemeClr val="tx1"/>
                          </a:solidFill>
                          <a:effectLst/>
                          <a:latin typeface="Times New Roman" panose="02020603050405020304" pitchFamily="18" charset="0"/>
                          <a:cs typeface="Times New Roman" panose="02020603050405020304" pitchFamily="18" charset="0"/>
                        </a:rPr>
                        <a:t>Zeus Duo Ball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забезпечить</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вам з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улюбленцем</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цікаве</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та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насичене</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дозвілля</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Особливості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м’ячиків</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000" b="0" i="0" u="none" strike="noStrike" dirty="0">
                          <a:solidFill>
                            <a:schemeClr val="tx1"/>
                          </a:solidFill>
                          <a:effectLst/>
                          <a:latin typeface="Times New Roman" panose="02020603050405020304" pitchFamily="18" charset="0"/>
                          <a:cs typeface="Times New Roman" panose="02020603050405020304" pitchFamily="18" charset="0"/>
                        </a:rPr>
                        <a:t>Zeus Duo:</a:t>
                      </a:r>
                      <a:br>
                        <a:rPr lang="en-US" sz="1000" b="0" i="0" u="none" strike="noStrike" dirty="0">
                          <a:solidFill>
                            <a:schemeClr val="tx1"/>
                          </a:solidFill>
                          <a:effectLst/>
                          <a:latin typeface="Times New Roman" panose="02020603050405020304" pitchFamily="18" charset="0"/>
                          <a:cs typeface="Times New Roman" panose="02020603050405020304" pitchFamily="18" charset="0"/>
                        </a:rPr>
                      </a:br>
                      <a:r>
                        <a:rPr lang="en-US"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З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пищавкою</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Розмір</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6.3 см</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2 шт. в наборі </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Виготовлені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з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високоякісної</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міцної</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та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безпечної</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гуми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endParaRPr lang="ru-RU" sz="1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chemeClr val="tx1"/>
                          </a:solidFill>
                          <a:effectLst/>
                          <a:latin typeface="Times New Roman" panose="02020603050405020304" pitchFamily="18" charset="0"/>
                          <a:cs typeface="Times New Roman" panose="02020603050405020304" pitchFamily="18" charset="0"/>
                        </a:rPr>
                        <a:t>Игрушки для собак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Zeus</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Duo</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Ball</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 это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разнофактурные</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мячики для тренировки органов чувств у вашего любимца. Они созданы для интерактивных развлечений и совместных игр, в которых вы будете задействованы так же активно, как и ваш питомец.</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Zeus</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Duo</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Ball</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обеспечит вам с любимцем интересный и насыщенный досуг.</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Особенности мячиков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Zeus</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Duo</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С пищалкой</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Размер: 6.3 см</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2 шт. в наборе</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Изготовлены из высококачественной, прочной и безопасной резины</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endParaRPr lang="ru-RU" sz="1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106304"/>
                  </a:ext>
                </a:extLst>
              </a:tr>
              <a:tr h="3023189">
                <a:tc>
                  <a:txBody>
                    <a:bodyPr/>
                    <a:lstStyle/>
                    <a:p>
                      <a:pPr algn="ctr" fontAlgn="ctr"/>
                      <a:r>
                        <a:rPr lang="ru-RU" sz="1000" b="0" i="0" u="none" strike="noStrike">
                          <a:solidFill>
                            <a:schemeClr val="tx1"/>
                          </a:solidFill>
                          <a:effectLst/>
                          <a:latin typeface="Times New Roman" panose="02020603050405020304" pitchFamily="18" charset="0"/>
                          <a:cs typeface="Times New Roman" panose="02020603050405020304" pitchFamily="18" charset="0"/>
                        </a:rPr>
                        <a:t>1111163697</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chemeClr val="tx1"/>
                          </a:solidFill>
                          <a:effectLst/>
                          <a:latin typeface="Times New Roman" panose="02020603050405020304" pitchFamily="18" charset="0"/>
                          <a:cs typeface="Times New Roman" panose="02020603050405020304" pitchFamily="18" charset="0"/>
                        </a:rPr>
                        <a:t>96287</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chemeClr val="tx1"/>
                          </a:solidFill>
                          <a:effectLst/>
                          <a:latin typeface="Times New Roman" panose="02020603050405020304" pitchFamily="18" charset="0"/>
                          <a:cs typeface="Times New Roman" panose="02020603050405020304" pitchFamily="18" charset="0"/>
                        </a:rPr>
                        <a:t>Мяч 5см с LED диодом (2шт набор)</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Іграшка</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для собак </a:t>
                      </a:r>
                      <a:r>
                        <a:rPr lang="en-US" sz="1000" b="0" i="0" u="none" strike="noStrike" dirty="0">
                          <a:solidFill>
                            <a:schemeClr val="tx1"/>
                          </a:solidFill>
                          <a:effectLst/>
                          <a:latin typeface="Times New Roman" panose="02020603050405020304" pitchFamily="18" charset="0"/>
                          <a:cs typeface="Times New Roman" panose="02020603050405020304" pitchFamily="18" charset="0"/>
                        </a:rPr>
                        <a:t>Zeus Duo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м’ячики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з </a:t>
                      </a:r>
                      <a:r>
                        <a:rPr lang="en-US" sz="1000" b="0" i="0" u="none" strike="noStrike" dirty="0">
                          <a:solidFill>
                            <a:schemeClr val="tx1"/>
                          </a:solidFill>
                          <a:effectLst/>
                          <a:latin typeface="Times New Roman" panose="02020603050405020304" pitchFamily="18" charset="0"/>
                          <a:cs typeface="Times New Roman" panose="02020603050405020304" pitchFamily="18" charset="0"/>
                        </a:rPr>
                        <a:t>LED-</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миготінням</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5 см (2 шт.)</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chemeClr val="tx1"/>
                          </a:solidFill>
                          <a:effectLst/>
                          <a:latin typeface="Times New Roman" panose="02020603050405020304" pitchFamily="18" charset="0"/>
                          <a:cs typeface="Times New Roman" panose="02020603050405020304" pitchFamily="18" charset="0"/>
                        </a:rPr>
                        <a:t>Игрушка для собак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Zeus</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Duo</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мячики с LED-мерцанием, 5 см (2 шт.)</a:t>
                      </a: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Іграшки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для собак </a:t>
                      </a:r>
                      <a:r>
                        <a:rPr lang="en-US" sz="1000" b="0" i="0" u="none" strike="noStrike" dirty="0">
                          <a:solidFill>
                            <a:schemeClr val="tx1"/>
                          </a:solidFill>
                          <a:effectLst/>
                          <a:latin typeface="Times New Roman" panose="02020603050405020304" pitchFamily="18" charset="0"/>
                          <a:cs typeface="Times New Roman" panose="02020603050405020304" pitchFamily="18" charset="0"/>
                        </a:rPr>
                        <a:t>Zeus Duo Ball –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це</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різнофактурні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м’ячики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для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тренування</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органів</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чуття</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у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вашого</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улюбленця</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Вони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створені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для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інтерактивних</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розваг</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та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спільних</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ігор</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в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яких</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будете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задіяні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так же активно, як і ваш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вихованець</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Гра</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не повинна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закінчуватися</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тільки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тому,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що</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надворі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темніє</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Спробуйте</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м’ячики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000" b="0" i="0" u="none" strike="noStrike" dirty="0">
                          <a:solidFill>
                            <a:schemeClr val="tx1"/>
                          </a:solidFill>
                          <a:effectLst/>
                          <a:latin typeface="Times New Roman" panose="02020603050405020304" pitchFamily="18" charset="0"/>
                          <a:cs typeface="Times New Roman" panose="02020603050405020304" pitchFamily="18" charset="0"/>
                        </a:rPr>
                        <a:t>Zeus Duo Ball </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з </a:t>
                      </a:r>
                      <a:r>
                        <a:rPr lang="en-US" sz="1000" b="0" i="0" u="none" strike="noStrike" dirty="0">
                          <a:solidFill>
                            <a:schemeClr val="tx1"/>
                          </a:solidFill>
                          <a:effectLst/>
                          <a:latin typeface="Times New Roman" panose="02020603050405020304" pitchFamily="18" charset="0"/>
                          <a:cs typeface="Times New Roman" panose="02020603050405020304" pitchFamily="18" charset="0"/>
                        </a:rPr>
                        <a:t>LED-</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миготінням</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Вони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активуються</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від</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удару, та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мають</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різнокольоровий</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спалах</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З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цією</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іграшкою</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ваші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спільні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вечірні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прогулянки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будуть</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ще</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цікавіші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Особливості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м’ячиків</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000" b="0" i="0" u="none" strike="noStrike" dirty="0">
                          <a:solidFill>
                            <a:schemeClr val="tx1"/>
                          </a:solidFill>
                          <a:effectLst/>
                          <a:latin typeface="Times New Roman" panose="02020603050405020304" pitchFamily="18" charset="0"/>
                          <a:cs typeface="Times New Roman" panose="02020603050405020304" pitchFamily="18" charset="0"/>
                        </a:rPr>
                        <a:t>Zeus Duo Ball with Flashing LED:</a:t>
                      </a:r>
                      <a:br>
                        <a:rPr lang="en-US" sz="1000" b="0" i="0" u="none" strike="noStrike" dirty="0">
                          <a:solidFill>
                            <a:schemeClr val="tx1"/>
                          </a:solidFill>
                          <a:effectLst/>
                          <a:latin typeface="Times New Roman" panose="02020603050405020304" pitchFamily="18" charset="0"/>
                          <a:cs typeface="Times New Roman" panose="02020603050405020304" pitchFamily="18" charset="0"/>
                        </a:rPr>
                      </a:br>
                      <a:r>
                        <a:rPr lang="en-US"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різнокольорове</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en-US" sz="1000" b="0" i="0" u="none" strike="noStrike" dirty="0">
                          <a:solidFill>
                            <a:schemeClr val="tx1"/>
                          </a:solidFill>
                          <a:effectLst/>
                          <a:latin typeface="Times New Roman" panose="02020603050405020304" pitchFamily="18" charset="0"/>
                          <a:cs typeface="Times New Roman" panose="02020603050405020304" pitchFamily="18" charset="0"/>
                        </a:rPr>
                        <a:t>LED-</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миготіння</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розмір</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5 см</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2 шт. в наборі </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виготовлені</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з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високоякісної</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міцної</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та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безпечної</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гуми</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endParaRPr lang="ru-RU" sz="1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chemeClr val="tx1"/>
                          </a:solidFill>
                          <a:effectLst/>
                          <a:latin typeface="Times New Roman" panose="02020603050405020304" pitchFamily="18" charset="0"/>
                          <a:cs typeface="Times New Roman" panose="02020603050405020304" pitchFamily="18" charset="0"/>
                        </a:rPr>
                        <a:t>Игрушки для собак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Zeus</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Duo</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Ball</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 это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разнофактурные</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мячики для тренировки органов чувств у вашего любимца. Они созданы для интерактивных развлечений и совместных игр, в которых вы будете задействованы так же активно, как и ваш питомец. </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Игра не должна заканчиваться только потому, что на улице темнеет! Попробуйте мячики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Zeus</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Duo</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Ball</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с LED- мерцанием. Они активируются от удара и имеют разноцветное свечение. </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С этой игрушкой ваши совместные вечерние прогулки будут еще интереснее!</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Особенности мячиков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Zeus</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Duo</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Ball</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with</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a:t>
                      </a:r>
                      <a:r>
                        <a:rPr lang="ru-RU" sz="1000" b="0" i="0" u="none" strike="noStrike" dirty="0" err="1">
                          <a:solidFill>
                            <a:schemeClr val="tx1"/>
                          </a:solidFill>
                          <a:effectLst/>
                          <a:latin typeface="Times New Roman" panose="02020603050405020304" pitchFamily="18" charset="0"/>
                          <a:cs typeface="Times New Roman" panose="02020603050405020304" pitchFamily="18" charset="0"/>
                        </a:rPr>
                        <a:t>Flashing</a:t>
                      </a:r>
                      <a:r>
                        <a:rPr lang="ru-RU" sz="1000" b="0" i="0" u="none" strike="noStrike" dirty="0">
                          <a:solidFill>
                            <a:schemeClr val="tx1"/>
                          </a:solidFill>
                          <a:effectLst/>
                          <a:latin typeface="Times New Roman" panose="02020603050405020304" pitchFamily="18" charset="0"/>
                          <a:cs typeface="Times New Roman" panose="02020603050405020304" pitchFamily="18" charset="0"/>
                        </a:rPr>
                        <a:t> LED:</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разноцветное LED-мерцание</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размер: 5 см</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2 шт. в наборе</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r>
                        <a:rPr lang="ru-RU" sz="1000" b="0" i="0" u="none" strike="noStrike" dirty="0">
                          <a:solidFill>
                            <a:schemeClr val="tx1"/>
                          </a:solidFill>
                          <a:effectLst/>
                          <a:latin typeface="Times New Roman" panose="02020603050405020304" pitchFamily="18" charset="0"/>
                          <a:cs typeface="Times New Roman" panose="02020603050405020304" pitchFamily="18" charset="0"/>
                        </a:rPr>
                        <a:t>• изготовлены из высококачественной, прочной и безопасной резины</a:t>
                      </a:r>
                      <a:br>
                        <a:rPr lang="ru-RU" sz="1000" b="0" i="0" u="none" strike="noStrike" dirty="0">
                          <a:solidFill>
                            <a:schemeClr val="tx1"/>
                          </a:solidFill>
                          <a:effectLst/>
                          <a:latin typeface="Times New Roman" panose="02020603050405020304" pitchFamily="18" charset="0"/>
                          <a:cs typeface="Times New Roman" panose="02020603050405020304" pitchFamily="18" charset="0"/>
                        </a:rPr>
                      </a:br>
                      <a:endParaRPr lang="ru-RU" sz="10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5324" marR="5324" marT="5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590148"/>
                  </a:ext>
                </a:extLst>
              </a:tr>
            </a:tbl>
          </a:graphicData>
        </a:graphic>
      </p:graphicFrame>
      <p:pic>
        <p:nvPicPr>
          <p:cNvPr id="3" name="Рисунок 2"/>
          <p:cNvPicPr>
            <a:picLocks noChangeAspect="1"/>
          </p:cNvPicPr>
          <p:nvPr/>
        </p:nvPicPr>
        <p:blipFill>
          <a:blip r:embed="rId3"/>
          <a:stretch>
            <a:fillRect/>
          </a:stretch>
        </p:blipFill>
        <p:spPr>
          <a:xfrm>
            <a:off x="429491" y="3735821"/>
            <a:ext cx="1066800" cy="2305050"/>
          </a:xfrm>
          <a:prstGeom prst="rect">
            <a:avLst/>
          </a:prstGeom>
        </p:spPr>
      </p:pic>
      <p:pic>
        <p:nvPicPr>
          <p:cNvPr id="4" name="Рисунок 3"/>
          <p:cNvPicPr>
            <a:picLocks noChangeAspect="1"/>
          </p:cNvPicPr>
          <p:nvPr/>
        </p:nvPicPr>
        <p:blipFill>
          <a:blip r:embed="rId4"/>
          <a:stretch>
            <a:fillRect/>
          </a:stretch>
        </p:blipFill>
        <p:spPr>
          <a:xfrm>
            <a:off x="317500" y="777009"/>
            <a:ext cx="1219200" cy="2514600"/>
          </a:xfrm>
          <a:prstGeom prst="rect">
            <a:avLst/>
          </a:prstGeom>
        </p:spPr>
      </p:pic>
      <p:pic>
        <p:nvPicPr>
          <p:cNvPr id="5" name="Рисунок 4"/>
          <p:cNvPicPr>
            <a:picLocks noChangeAspect="1"/>
          </p:cNvPicPr>
          <p:nvPr/>
        </p:nvPicPr>
        <p:blipFill>
          <a:blip r:embed="rId5"/>
          <a:stretch>
            <a:fillRect/>
          </a:stretch>
        </p:blipFill>
        <p:spPr>
          <a:xfrm>
            <a:off x="0" y="0"/>
            <a:ext cx="1283855" cy="523583"/>
          </a:xfrm>
          <a:prstGeom prst="rect">
            <a:avLst/>
          </a:prstGeom>
        </p:spPr>
      </p:pic>
    </p:spTree>
    <p:extLst>
      <p:ext uri="{BB962C8B-B14F-4D97-AF65-F5344CB8AC3E}">
        <p14:creationId xmlns:p14="http://schemas.microsoft.com/office/powerpoint/2010/main" val="126009414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93931081"/>
              </p:ext>
            </p:extLst>
          </p:nvPr>
        </p:nvGraphicFramePr>
        <p:xfrm>
          <a:off x="1930399" y="0"/>
          <a:ext cx="10141527" cy="6853526"/>
        </p:xfrm>
        <a:graphic>
          <a:graphicData uri="http://schemas.openxmlformats.org/drawingml/2006/table">
            <a:tbl>
              <a:tblPr/>
              <a:tblGrid>
                <a:gridCol w="766619">
                  <a:extLst>
                    <a:ext uri="{9D8B030D-6E8A-4147-A177-3AD203B41FA5}">
                      <a16:colId xmlns:a16="http://schemas.microsoft.com/office/drawing/2014/main" val="1603833715"/>
                    </a:ext>
                  </a:extLst>
                </a:gridCol>
                <a:gridCol w="387927">
                  <a:extLst>
                    <a:ext uri="{9D8B030D-6E8A-4147-A177-3AD203B41FA5}">
                      <a16:colId xmlns:a16="http://schemas.microsoft.com/office/drawing/2014/main" val="1567654735"/>
                    </a:ext>
                  </a:extLst>
                </a:gridCol>
                <a:gridCol w="1293091">
                  <a:extLst>
                    <a:ext uri="{9D8B030D-6E8A-4147-A177-3AD203B41FA5}">
                      <a16:colId xmlns:a16="http://schemas.microsoft.com/office/drawing/2014/main" val="3846791233"/>
                    </a:ext>
                  </a:extLst>
                </a:gridCol>
                <a:gridCol w="1043709">
                  <a:extLst>
                    <a:ext uri="{9D8B030D-6E8A-4147-A177-3AD203B41FA5}">
                      <a16:colId xmlns:a16="http://schemas.microsoft.com/office/drawing/2014/main" val="3894206951"/>
                    </a:ext>
                  </a:extLst>
                </a:gridCol>
                <a:gridCol w="992025">
                  <a:extLst>
                    <a:ext uri="{9D8B030D-6E8A-4147-A177-3AD203B41FA5}">
                      <a16:colId xmlns:a16="http://schemas.microsoft.com/office/drawing/2014/main" val="208772221"/>
                    </a:ext>
                  </a:extLst>
                </a:gridCol>
                <a:gridCol w="2847059">
                  <a:extLst>
                    <a:ext uri="{9D8B030D-6E8A-4147-A177-3AD203B41FA5}">
                      <a16:colId xmlns:a16="http://schemas.microsoft.com/office/drawing/2014/main" val="2950464546"/>
                    </a:ext>
                  </a:extLst>
                </a:gridCol>
                <a:gridCol w="2811097">
                  <a:extLst>
                    <a:ext uri="{9D8B030D-6E8A-4147-A177-3AD203B41FA5}">
                      <a16:colId xmlns:a16="http://schemas.microsoft.com/office/drawing/2014/main" val="2131942157"/>
                    </a:ext>
                  </a:extLst>
                </a:gridCol>
              </a:tblGrid>
              <a:tr h="2530610">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1111163123</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32868</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Игрушка д/тренировки Bungee Tugger с кольцом диам.10/56 см (в ассортим.: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розовый,салатовый,голубой</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Іграшка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для собак </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Trixie «Bungee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Tugger</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з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кільцем</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10/56 </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см ( в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асортим</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рожевый</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салатовий</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голубий</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Times New Roman" panose="02020603050405020304" pitchFamily="18" charset="0"/>
                          <a:cs typeface="Times New Roman" panose="02020603050405020304" pitchFamily="18" charset="0"/>
                        </a:rPr>
                        <a:t>Игрушка для собак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Trixie</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«Bungee Tugger» с кольцом, 10/56 </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см  (в ассортим.: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розовый,салатовый,голубой</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a:t>
                      </a:r>
                    </a:p>
                    <a:p>
                      <a:pPr algn="l" fontAlgn="ct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Це</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іграшка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для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активних</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контактних</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ігор</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із</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собакою.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Її</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можна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перетягувати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можна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використовувати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для апорту.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Щільна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ручка з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амортизаційним</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ефектом</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зручна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для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власника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й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мінімізує</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ризики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травмування</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руки. А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делікатна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структура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іграшки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не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травмує</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зуби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собаки, тому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її</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можна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використовувати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навіть</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для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ігор</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з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цуценятами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Кільце</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виготовлено</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з термопластичного каучуку</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Міцна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Легко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миється</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Яскраві</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кольори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роблять</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її</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помітною</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навіть</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в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темряві</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В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різних</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кольорах</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Розмір</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10/56 см</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Склад: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поліестер</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термопластичний</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каучук</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Это игрушка для активных контактных игр с собакой. Ее можно перетягивать, можно использовать для апорта. Плотная ручка с амортизационным эффектом удобна для владельца и минимизирует рыски травмы руки. А деликатная структура игрушки не травмирует зубы, поэтому ее можно использовать даже для игр с щенками.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Кольцо сделано из термопластичного каучука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Прочная</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Легко моется</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Яркие цвета делают ее заметной даже в темноте</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В разных цветах</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Размер: 10/56 см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см</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Состав: полиэстер, термопластичный каучук </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388838"/>
                  </a:ext>
                </a:extLst>
              </a:tr>
              <a:tr h="2349783">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1111163124</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32869</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Игрушка д/тренировки Bungee Tugger с мячом диам.7/48 см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Іграшка для собак </a:t>
                      </a:r>
                      <a:r>
                        <a:rPr lang="en-US" sz="1000" b="0" i="0" u="none" strike="noStrike">
                          <a:solidFill>
                            <a:srgbClr val="000000"/>
                          </a:solidFill>
                          <a:effectLst/>
                          <a:latin typeface="Times New Roman" panose="02020603050405020304" pitchFamily="18" charset="0"/>
                          <a:cs typeface="Times New Roman" panose="02020603050405020304" pitchFamily="18" charset="0"/>
                        </a:rPr>
                        <a:t>Trixie «Bungee Tugger» </a:t>
                      </a:r>
                      <a:r>
                        <a:rPr lang="ru-RU" sz="1000" b="0" i="0" u="none" strike="noStrike">
                          <a:solidFill>
                            <a:srgbClr val="000000"/>
                          </a:solidFill>
                          <a:effectLst/>
                          <a:latin typeface="Times New Roman" panose="02020603050405020304" pitchFamily="18" charset="0"/>
                          <a:cs typeface="Times New Roman" panose="02020603050405020304" pitchFamily="18" charset="0"/>
                        </a:rPr>
                        <a:t>з м’ячем, 7/48 см</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Игрушка для собак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Trixie</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«Bungee Tugger» с мячом, 7/48 см</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Це</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іграшка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для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активних</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контактних</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ігор</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із</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собакою.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Її</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можна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перетягувати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можна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використовувати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для апорту.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Щільна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ручка з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амортизаційним</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ефектом</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зручна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для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власника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й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мінімізує</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ризики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травмування</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руки. А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делікатна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структура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іграшки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не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травмує</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зуби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собаки, тому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її</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можна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використовувати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навіть</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для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ігор</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з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цуценятами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М’ячик</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виготовлено</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з термопластичного каучуку</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Міцна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Легко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миється</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Яскраві</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кольори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роблять</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її</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помітною</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навіть</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в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темряві</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В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різних</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кольорах</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Розмір</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7/48 см</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Склад: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поліестер</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термопластичний</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каучук</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Это игрушка для активных контактных игр с собакой. Ее можно перетягивать, можно использовать для апорта. Плотная ручка с амортизационным эффектом удобна для владельца и минимизирует рыски травмы руки. А деликатная структура игрушки не травмирует зубы, поэтому ее можно использовать даже для игр с щенками.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Мячик сделан из термопластичного каучука </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Прочная</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Легко моется</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Яркие цвета делают ее заметной даже в темноте</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В разных цветах</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Размер:  7/48 см</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Состав: полиэстер, термопластичный каучук </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998816"/>
                  </a:ext>
                </a:extLst>
              </a:tr>
              <a:tr h="1880625">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1111163128</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35673</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Коала плюш 33см</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Іграшка для собак Trixie «Коала», 33 см</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Игрушка для собак Trixie «Коала», 33 см</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іграшкова коала від </a:t>
                      </a:r>
                      <a:r>
                        <a:rPr lang="en-US" sz="1000" b="0" i="0" u="none" strike="noStrike">
                          <a:solidFill>
                            <a:srgbClr val="000000"/>
                          </a:solidFill>
                          <a:effectLst/>
                          <a:latin typeface="Times New Roman" panose="02020603050405020304" pitchFamily="18" charset="0"/>
                          <a:cs typeface="Times New Roman" panose="02020603050405020304" pitchFamily="18" charset="0"/>
                        </a:rPr>
                        <a:t>Trixie. </a:t>
                      </a:r>
                      <a:br>
                        <a:rPr lang="en-US"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Якісна іграшка має усі необхідні характеристики, щоб стати улюбленою забавкою чотирилапому непосиді.</a:t>
                      </a:r>
                      <a:br>
                        <a:rPr lang="ru-RU"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Розмір: 33 см</a:t>
                      </a:r>
                      <a:br>
                        <a:rPr lang="ru-RU"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Склад: плюш (поліестер)</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игрушечная коала  от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Trixie</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Качественная игрушка обладает всеми характеристиками, чтобы стать любимой забавой для воспитанников-непосед.</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Размер: 33 см</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Состав плюш (полиэстер)</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06599"/>
                  </a:ext>
                </a:extLst>
              </a:tr>
            </a:tbl>
          </a:graphicData>
        </a:graphic>
      </p:graphicFrame>
      <p:pic>
        <p:nvPicPr>
          <p:cNvPr id="3" name="Рисунок 2"/>
          <p:cNvPicPr>
            <a:picLocks noChangeAspect="1"/>
          </p:cNvPicPr>
          <p:nvPr/>
        </p:nvPicPr>
        <p:blipFill>
          <a:blip r:embed="rId3"/>
          <a:stretch>
            <a:fillRect/>
          </a:stretch>
        </p:blipFill>
        <p:spPr>
          <a:xfrm>
            <a:off x="110837" y="115539"/>
            <a:ext cx="1819563" cy="834137"/>
          </a:xfrm>
          <a:prstGeom prst="rect">
            <a:avLst/>
          </a:prstGeom>
        </p:spPr>
      </p:pic>
      <p:pic>
        <p:nvPicPr>
          <p:cNvPr id="4" name="Рисунок 3"/>
          <p:cNvPicPr>
            <a:picLocks noChangeAspect="1"/>
          </p:cNvPicPr>
          <p:nvPr/>
        </p:nvPicPr>
        <p:blipFill>
          <a:blip r:embed="rId4"/>
          <a:stretch>
            <a:fillRect/>
          </a:stretch>
        </p:blipFill>
        <p:spPr>
          <a:xfrm>
            <a:off x="187217" y="838555"/>
            <a:ext cx="1594571" cy="816476"/>
          </a:xfrm>
          <a:prstGeom prst="rect">
            <a:avLst/>
          </a:prstGeom>
        </p:spPr>
      </p:pic>
      <p:pic>
        <p:nvPicPr>
          <p:cNvPr id="5" name="Рисунок 4"/>
          <p:cNvPicPr>
            <a:picLocks noChangeAspect="1"/>
          </p:cNvPicPr>
          <p:nvPr/>
        </p:nvPicPr>
        <p:blipFill>
          <a:blip r:embed="rId5"/>
          <a:stretch>
            <a:fillRect/>
          </a:stretch>
        </p:blipFill>
        <p:spPr>
          <a:xfrm>
            <a:off x="110837" y="1599101"/>
            <a:ext cx="1522340" cy="778946"/>
          </a:xfrm>
          <a:prstGeom prst="rect">
            <a:avLst/>
          </a:prstGeom>
        </p:spPr>
      </p:pic>
      <p:pic>
        <p:nvPicPr>
          <p:cNvPr id="6" name="Рисунок 5"/>
          <p:cNvPicPr>
            <a:picLocks noChangeAspect="1"/>
          </p:cNvPicPr>
          <p:nvPr/>
        </p:nvPicPr>
        <p:blipFill>
          <a:blip r:embed="rId6"/>
          <a:stretch>
            <a:fillRect/>
          </a:stretch>
        </p:blipFill>
        <p:spPr>
          <a:xfrm>
            <a:off x="1" y="3036955"/>
            <a:ext cx="1868802" cy="1368790"/>
          </a:xfrm>
          <a:prstGeom prst="rect">
            <a:avLst/>
          </a:prstGeom>
        </p:spPr>
      </p:pic>
      <p:pic>
        <p:nvPicPr>
          <p:cNvPr id="7" name="Рисунок 6"/>
          <p:cNvPicPr>
            <a:picLocks noChangeAspect="1"/>
          </p:cNvPicPr>
          <p:nvPr/>
        </p:nvPicPr>
        <p:blipFill>
          <a:blip r:embed="rId7"/>
          <a:stretch>
            <a:fillRect/>
          </a:stretch>
        </p:blipFill>
        <p:spPr>
          <a:xfrm>
            <a:off x="110838" y="4876800"/>
            <a:ext cx="1757964" cy="1835407"/>
          </a:xfrm>
          <a:prstGeom prst="rect">
            <a:avLst/>
          </a:prstGeom>
        </p:spPr>
      </p:pic>
    </p:spTree>
    <p:extLst>
      <p:ext uri="{BB962C8B-B14F-4D97-AF65-F5344CB8AC3E}">
        <p14:creationId xmlns:p14="http://schemas.microsoft.com/office/powerpoint/2010/main" val="172382165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08136990"/>
              </p:ext>
            </p:extLst>
          </p:nvPr>
        </p:nvGraphicFramePr>
        <p:xfrm>
          <a:off x="1524001" y="301352"/>
          <a:ext cx="10575637" cy="4169048"/>
        </p:xfrm>
        <a:graphic>
          <a:graphicData uri="http://schemas.openxmlformats.org/drawingml/2006/table">
            <a:tbl>
              <a:tblPr/>
              <a:tblGrid>
                <a:gridCol w="827890">
                  <a:extLst>
                    <a:ext uri="{9D8B030D-6E8A-4147-A177-3AD203B41FA5}">
                      <a16:colId xmlns:a16="http://schemas.microsoft.com/office/drawing/2014/main" val="593365519"/>
                    </a:ext>
                  </a:extLst>
                </a:gridCol>
                <a:gridCol w="614242">
                  <a:extLst>
                    <a:ext uri="{9D8B030D-6E8A-4147-A177-3AD203B41FA5}">
                      <a16:colId xmlns:a16="http://schemas.microsoft.com/office/drawing/2014/main" val="4213655696"/>
                    </a:ext>
                  </a:extLst>
                </a:gridCol>
                <a:gridCol w="1326784">
                  <a:extLst>
                    <a:ext uri="{9D8B030D-6E8A-4147-A177-3AD203B41FA5}">
                      <a16:colId xmlns:a16="http://schemas.microsoft.com/office/drawing/2014/main" val="2407973884"/>
                    </a:ext>
                  </a:extLst>
                </a:gridCol>
                <a:gridCol w="1093816">
                  <a:extLst>
                    <a:ext uri="{9D8B030D-6E8A-4147-A177-3AD203B41FA5}">
                      <a16:colId xmlns:a16="http://schemas.microsoft.com/office/drawing/2014/main" val="2711332792"/>
                    </a:ext>
                  </a:extLst>
                </a:gridCol>
                <a:gridCol w="812549">
                  <a:extLst>
                    <a:ext uri="{9D8B030D-6E8A-4147-A177-3AD203B41FA5}">
                      <a16:colId xmlns:a16="http://schemas.microsoft.com/office/drawing/2014/main" val="1331129875"/>
                    </a:ext>
                  </a:extLst>
                </a:gridCol>
                <a:gridCol w="2968929">
                  <a:extLst>
                    <a:ext uri="{9D8B030D-6E8A-4147-A177-3AD203B41FA5}">
                      <a16:colId xmlns:a16="http://schemas.microsoft.com/office/drawing/2014/main" val="1127648552"/>
                    </a:ext>
                  </a:extLst>
                </a:gridCol>
                <a:gridCol w="2931427">
                  <a:extLst>
                    <a:ext uri="{9D8B030D-6E8A-4147-A177-3AD203B41FA5}">
                      <a16:colId xmlns:a16="http://schemas.microsoft.com/office/drawing/2014/main" val="1801854704"/>
                    </a:ext>
                  </a:extLst>
                </a:gridCol>
              </a:tblGrid>
              <a:tr h="2084524">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1111163130</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35677</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Альпака плюш 22см</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Іграшка для собак Trixie «Альпака», 22 см</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Игрушка для собак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Trixie</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«Альпака», 22 см</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іграшкова альпака від </a:t>
                      </a:r>
                      <a:r>
                        <a:rPr lang="en-US" sz="1000" b="0" i="0" u="none" strike="noStrike">
                          <a:solidFill>
                            <a:srgbClr val="000000"/>
                          </a:solidFill>
                          <a:effectLst/>
                          <a:latin typeface="Times New Roman" panose="02020603050405020304" pitchFamily="18" charset="0"/>
                          <a:cs typeface="Times New Roman" panose="02020603050405020304" pitchFamily="18" charset="0"/>
                        </a:rPr>
                        <a:t>Trixie. </a:t>
                      </a:r>
                      <a:br>
                        <a:rPr lang="en-US"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Якісна іграшка має усі необхідні характеристики, щоб стати улюбленою забавкою чотирилапому непосиді.</a:t>
                      </a:r>
                      <a:br>
                        <a:rPr lang="ru-RU"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Розмір: 22 см</a:t>
                      </a:r>
                      <a:br>
                        <a:rPr lang="ru-RU"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Склад: плюш (поліестер)</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игрушечная альпака  от Trixie.</a:t>
                      </a:r>
                      <a:br>
                        <a:rPr lang="ru-RU"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Качественная игрушка обладает всеми характеристиками, чтобы стать любимой забавой для воспитанников-непосед.</a:t>
                      </a:r>
                      <a:br>
                        <a:rPr lang="ru-RU"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Размер: 22 см</a:t>
                      </a:r>
                      <a:br>
                        <a:rPr lang="ru-RU"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Состав плюш (полиэстер)</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851155"/>
                  </a:ext>
                </a:extLst>
              </a:tr>
              <a:tr h="2084524">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1111163132</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35679</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Кролик плюш 47см</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Іграшка для собак Trixie «Кролик», 47 см</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Игрушка для собак Trixie «Кролик», 47 см</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іграшковий кролик від </a:t>
                      </a:r>
                      <a:r>
                        <a:rPr lang="en-US" sz="1000" b="0" i="0" u="none" strike="noStrike">
                          <a:solidFill>
                            <a:srgbClr val="000000"/>
                          </a:solidFill>
                          <a:effectLst/>
                          <a:latin typeface="Times New Roman" panose="02020603050405020304" pitchFamily="18" charset="0"/>
                          <a:cs typeface="Times New Roman" panose="02020603050405020304" pitchFamily="18" charset="0"/>
                        </a:rPr>
                        <a:t>Trixie. </a:t>
                      </a:r>
                      <a:br>
                        <a:rPr lang="en-US"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Якісна іграшка має усі необхідні характеристики, щоб стати улюбленою забавкою чотирилапому непосиді.</a:t>
                      </a:r>
                      <a:br>
                        <a:rPr lang="ru-RU"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Розмір: 47 см</a:t>
                      </a:r>
                      <a:br>
                        <a:rPr lang="ru-RU" sz="1000" b="0" i="0" u="none" strike="noStrike">
                          <a:solidFill>
                            <a:srgbClr val="000000"/>
                          </a:solidFill>
                          <a:effectLst/>
                          <a:latin typeface="Times New Roman" panose="02020603050405020304" pitchFamily="18" charset="0"/>
                          <a:cs typeface="Times New Roman" panose="02020603050405020304" pitchFamily="18" charset="0"/>
                        </a:rPr>
                      </a:br>
                      <a:r>
                        <a:rPr lang="ru-RU" sz="1000" b="0" i="0" u="none" strike="noStrike">
                          <a:solidFill>
                            <a:srgbClr val="000000"/>
                          </a:solidFill>
                          <a:effectLst/>
                          <a:latin typeface="Times New Roman" panose="02020603050405020304" pitchFamily="18" charset="0"/>
                          <a:cs typeface="Times New Roman" panose="02020603050405020304" pitchFamily="18" charset="0"/>
                        </a:rPr>
                        <a:t>Склад: плюш (поліестер)</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игрушечный кролик  от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Trixie</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Качественная игрушка обладает всеми характеристиками, чтобы стать любимой забавой для воспитанников-непосед.</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Размер: 47 см</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Состав плюш (полиэстер)</a:t>
                      </a:r>
                    </a:p>
                  </a:txBody>
                  <a:tcPr marL="3891" marR="3891" marT="3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664556"/>
                  </a:ext>
                </a:extLst>
              </a:tr>
            </a:tbl>
          </a:graphicData>
        </a:graphic>
      </p:graphicFrame>
      <p:pic>
        <p:nvPicPr>
          <p:cNvPr id="3" name="Рисунок 2"/>
          <p:cNvPicPr>
            <a:picLocks noChangeAspect="1"/>
          </p:cNvPicPr>
          <p:nvPr/>
        </p:nvPicPr>
        <p:blipFill>
          <a:blip r:embed="rId3"/>
          <a:stretch>
            <a:fillRect/>
          </a:stretch>
        </p:blipFill>
        <p:spPr>
          <a:xfrm>
            <a:off x="57601" y="601373"/>
            <a:ext cx="1450109" cy="1362401"/>
          </a:xfrm>
          <a:prstGeom prst="rect">
            <a:avLst/>
          </a:prstGeom>
        </p:spPr>
      </p:pic>
      <p:pic>
        <p:nvPicPr>
          <p:cNvPr id="4" name="Рисунок 3"/>
          <p:cNvPicPr>
            <a:picLocks noChangeAspect="1"/>
          </p:cNvPicPr>
          <p:nvPr/>
        </p:nvPicPr>
        <p:blipFill>
          <a:blip r:embed="rId4"/>
          <a:stretch>
            <a:fillRect/>
          </a:stretch>
        </p:blipFill>
        <p:spPr>
          <a:xfrm>
            <a:off x="57601" y="2910755"/>
            <a:ext cx="1458254" cy="1014702"/>
          </a:xfrm>
          <a:prstGeom prst="rect">
            <a:avLst/>
          </a:prstGeom>
        </p:spPr>
      </p:pic>
      <p:graphicFrame>
        <p:nvGraphicFramePr>
          <p:cNvPr id="5" name="Таблица 4"/>
          <p:cNvGraphicFramePr>
            <a:graphicFrameLocks noGrp="1"/>
          </p:cNvGraphicFramePr>
          <p:nvPr>
            <p:extLst>
              <p:ext uri="{D42A27DB-BD31-4B8C-83A1-F6EECF244321}">
                <p14:modId xmlns:p14="http://schemas.microsoft.com/office/powerpoint/2010/main" val="591748932"/>
              </p:ext>
            </p:extLst>
          </p:nvPr>
        </p:nvGraphicFramePr>
        <p:xfrm>
          <a:off x="1524001" y="4470400"/>
          <a:ext cx="10583783" cy="2057366"/>
        </p:xfrm>
        <a:graphic>
          <a:graphicData uri="http://schemas.openxmlformats.org/drawingml/2006/table">
            <a:tbl>
              <a:tblPr/>
              <a:tblGrid>
                <a:gridCol w="831272">
                  <a:extLst>
                    <a:ext uri="{9D8B030D-6E8A-4147-A177-3AD203B41FA5}">
                      <a16:colId xmlns:a16="http://schemas.microsoft.com/office/drawing/2014/main" val="1053720712"/>
                    </a:ext>
                  </a:extLst>
                </a:gridCol>
                <a:gridCol w="600363">
                  <a:extLst>
                    <a:ext uri="{9D8B030D-6E8A-4147-A177-3AD203B41FA5}">
                      <a16:colId xmlns:a16="http://schemas.microsoft.com/office/drawing/2014/main" val="3582189787"/>
                    </a:ext>
                  </a:extLst>
                </a:gridCol>
                <a:gridCol w="1339273">
                  <a:extLst>
                    <a:ext uri="{9D8B030D-6E8A-4147-A177-3AD203B41FA5}">
                      <a16:colId xmlns:a16="http://schemas.microsoft.com/office/drawing/2014/main" val="2654928900"/>
                    </a:ext>
                  </a:extLst>
                </a:gridCol>
                <a:gridCol w="1080655">
                  <a:extLst>
                    <a:ext uri="{9D8B030D-6E8A-4147-A177-3AD203B41FA5}">
                      <a16:colId xmlns:a16="http://schemas.microsoft.com/office/drawing/2014/main" val="2334427397"/>
                    </a:ext>
                  </a:extLst>
                </a:gridCol>
                <a:gridCol w="822036">
                  <a:extLst>
                    <a:ext uri="{9D8B030D-6E8A-4147-A177-3AD203B41FA5}">
                      <a16:colId xmlns:a16="http://schemas.microsoft.com/office/drawing/2014/main" val="3901471670"/>
                    </a:ext>
                  </a:extLst>
                </a:gridCol>
                <a:gridCol w="2964873">
                  <a:extLst>
                    <a:ext uri="{9D8B030D-6E8A-4147-A177-3AD203B41FA5}">
                      <a16:colId xmlns:a16="http://schemas.microsoft.com/office/drawing/2014/main" val="3738110219"/>
                    </a:ext>
                  </a:extLst>
                </a:gridCol>
                <a:gridCol w="2945311">
                  <a:extLst>
                    <a:ext uri="{9D8B030D-6E8A-4147-A177-3AD203B41FA5}">
                      <a16:colId xmlns:a16="http://schemas.microsoft.com/office/drawing/2014/main" val="4277189413"/>
                    </a:ext>
                  </a:extLst>
                </a:gridCol>
              </a:tblGrid>
              <a:tr h="2057366">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1111163140</a:t>
                      </a:r>
                    </a:p>
                  </a:txBody>
                  <a:tcPr marL="3864" marR="3864" marT="3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35977</a:t>
                      </a:r>
                    </a:p>
                  </a:txBody>
                  <a:tcPr marL="3864" marR="3864" marT="3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Собака клетчатая плюш/ткань 26см</a:t>
                      </a:r>
                    </a:p>
                  </a:txBody>
                  <a:tcPr marL="3864" marR="3864" marT="3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Іграшка для собак Trixie «Собака в клітинку», 26 см</a:t>
                      </a:r>
                    </a:p>
                  </a:txBody>
                  <a:tcPr marL="3864" marR="3864" marT="3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Игрушка для собак Trixie «Собака в клеточку», 26 см</a:t>
                      </a:r>
                    </a:p>
                  </a:txBody>
                  <a:tcPr marL="3864" marR="3864" marT="3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Щоб</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стосунки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з песиком не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були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зіпсовані</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понівеченим</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одягом</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погризеними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речами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чи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меблями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не дозволяйте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йому</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сумувати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Для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цього</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запропонуйте</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улюбленцю</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цікаву</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іграшку</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яка б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привертала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його</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увагу</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не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лишаючи</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часу на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капості</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Відмінним</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варіантом</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стане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іграшковий</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песик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від</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Trixie. </a:t>
                      </a:r>
                      <a:br>
                        <a:rPr lang="en-US"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Виготовлена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з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якісного</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та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міцного</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поліестеру</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ця</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іграшка</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довго</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прослужить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вашому</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вихованцю</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і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має</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усі</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необхідні</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характеристики,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щоб</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стати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улюбленою</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забавкою</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чотирилапому</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непосиді</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Розмір</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26 см</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Склад: плюш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поліестер</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3864" marR="3864" marT="3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игрушечная собачка от </a:t>
                      </a: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Trixie</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 Изготовлена из качественного и прочного полиэстера, эта игрушка долго прослужит вашему питомцу, и имеет все необходимые характеристики, чтобы стать любимой забавой  для воспитанников-непосед.</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Размер: 26 см</a:t>
                      </a:r>
                      <a:br>
                        <a:rPr lang="ru-RU" sz="1000" b="0" i="0" u="none" strike="noStrike" dirty="0">
                          <a:solidFill>
                            <a:srgbClr val="000000"/>
                          </a:solidFill>
                          <a:effectLst/>
                          <a:latin typeface="Times New Roman" panose="02020603050405020304" pitchFamily="18" charset="0"/>
                          <a:cs typeface="Times New Roman" panose="02020603050405020304" pitchFamily="18" charset="0"/>
                        </a:rPr>
                      </a:br>
                      <a:r>
                        <a:rPr lang="ru-RU" sz="1000" b="0" i="0" u="none" strike="noStrike" dirty="0">
                          <a:solidFill>
                            <a:srgbClr val="000000"/>
                          </a:solidFill>
                          <a:effectLst/>
                          <a:latin typeface="Times New Roman" panose="02020603050405020304" pitchFamily="18" charset="0"/>
                          <a:cs typeface="Times New Roman" panose="02020603050405020304" pitchFamily="18" charset="0"/>
                        </a:rPr>
                        <a:t>Состав плюш (полиэстер)</a:t>
                      </a:r>
                    </a:p>
                  </a:txBody>
                  <a:tcPr marL="3864" marR="3864" marT="38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1735"/>
                  </a:ext>
                </a:extLst>
              </a:tr>
            </a:tbl>
          </a:graphicData>
        </a:graphic>
      </p:graphicFrame>
      <p:pic>
        <p:nvPicPr>
          <p:cNvPr id="6" name="Рисунок 5"/>
          <p:cNvPicPr>
            <a:picLocks noChangeAspect="1"/>
          </p:cNvPicPr>
          <p:nvPr/>
        </p:nvPicPr>
        <p:blipFill>
          <a:blip r:embed="rId5"/>
          <a:stretch>
            <a:fillRect/>
          </a:stretch>
        </p:blipFill>
        <p:spPr>
          <a:xfrm>
            <a:off x="-1" y="4604627"/>
            <a:ext cx="1450109" cy="1923139"/>
          </a:xfrm>
          <a:prstGeom prst="rect">
            <a:avLst/>
          </a:prstGeom>
        </p:spPr>
      </p:pic>
    </p:spTree>
    <p:extLst>
      <p:ext uri="{BB962C8B-B14F-4D97-AF65-F5344CB8AC3E}">
        <p14:creationId xmlns:p14="http://schemas.microsoft.com/office/powerpoint/2010/main" val="80376060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1045016403"/>
              </p:ext>
            </p:extLst>
          </p:nvPr>
        </p:nvGraphicFramePr>
        <p:xfrm>
          <a:off x="73891" y="600360"/>
          <a:ext cx="11877959" cy="5445701"/>
        </p:xfrm>
        <a:graphic>
          <a:graphicData uri="http://schemas.openxmlformats.org/drawingml/2006/table">
            <a:tbl>
              <a:tblPr/>
              <a:tblGrid>
                <a:gridCol w="582967">
                  <a:extLst>
                    <a:ext uri="{9D8B030D-6E8A-4147-A177-3AD203B41FA5}">
                      <a16:colId xmlns:a16="http://schemas.microsoft.com/office/drawing/2014/main" val="4012955251"/>
                    </a:ext>
                  </a:extLst>
                </a:gridCol>
                <a:gridCol w="816662">
                  <a:extLst>
                    <a:ext uri="{9D8B030D-6E8A-4147-A177-3AD203B41FA5}">
                      <a16:colId xmlns:a16="http://schemas.microsoft.com/office/drawing/2014/main" val="1368047272"/>
                    </a:ext>
                  </a:extLst>
                </a:gridCol>
                <a:gridCol w="3773333">
                  <a:extLst>
                    <a:ext uri="{9D8B030D-6E8A-4147-A177-3AD203B41FA5}">
                      <a16:colId xmlns:a16="http://schemas.microsoft.com/office/drawing/2014/main" val="2952962601"/>
                    </a:ext>
                  </a:extLst>
                </a:gridCol>
                <a:gridCol w="860585">
                  <a:extLst>
                    <a:ext uri="{9D8B030D-6E8A-4147-A177-3AD203B41FA5}">
                      <a16:colId xmlns:a16="http://schemas.microsoft.com/office/drawing/2014/main" val="1426334163"/>
                    </a:ext>
                  </a:extLst>
                </a:gridCol>
                <a:gridCol w="851127">
                  <a:extLst>
                    <a:ext uri="{9D8B030D-6E8A-4147-A177-3AD203B41FA5}">
                      <a16:colId xmlns:a16="http://schemas.microsoft.com/office/drawing/2014/main" val="190786283"/>
                    </a:ext>
                  </a:extLst>
                </a:gridCol>
                <a:gridCol w="1568353">
                  <a:extLst>
                    <a:ext uri="{9D8B030D-6E8A-4147-A177-3AD203B41FA5}">
                      <a16:colId xmlns:a16="http://schemas.microsoft.com/office/drawing/2014/main" val="2302617298"/>
                    </a:ext>
                  </a:extLst>
                </a:gridCol>
                <a:gridCol w="1319042">
                  <a:extLst>
                    <a:ext uri="{9D8B030D-6E8A-4147-A177-3AD203B41FA5}">
                      <a16:colId xmlns:a16="http://schemas.microsoft.com/office/drawing/2014/main" val="1891013951"/>
                    </a:ext>
                  </a:extLst>
                </a:gridCol>
                <a:gridCol w="1034473">
                  <a:extLst>
                    <a:ext uri="{9D8B030D-6E8A-4147-A177-3AD203B41FA5}">
                      <a16:colId xmlns:a16="http://schemas.microsoft.com/office/drawing/2014/main" val="593339317"/>
                    </a:ext>
                  </a:extLst>
                </a:gridCol>
                <a:gridCol w="1071417">
                  <a:extLst>
                    <a:ext uri="{9D8B030D-6E8A-4147-A177-3AD203B41FA5}">
                      <a16:colId xmlns:a16="http://schemas.microsoft.com/office/drawing/2014/main" val="4155746191"/>
                    </a:ext>
                  </a:extLst>
                </a:gridCol>
              </a:tblGrid>
              <a:tr h="188817">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Артикул</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Наименование</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Бренд</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статус</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Код 1С</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статус на 16.03.</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Цена ОПТ</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Цена РРЦ</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6289654"/>
                  </a:ext>
                </a:extLst>
              </a:tr>
              <a:tr h="375327">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32866</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Игрушка д/тренировки Bungee полиэстер 20 см/47 см (в ассортим.: голубой, салатовый, розовый)</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1111163121</a:t>
                      </a:r>
                    </a:p>
                  </a:txBody>
                  <a:tcPr marL="2639" marR="2639" marT="2639"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145.28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203.39</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8714773"/>
                  </a:ext>
                </a:extLst>
              </a:tr>
              <a:tr h="375327">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2</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32867</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Игрушка д/тренировки Bungee </a:t>
                      </a:r>
                      <a:r>
                        <a:rPr lang="ru-RU" sz="1400" b="0" i="0" u="none" strike="noStrike" dirty="0" err="1">
                          <a:solidFill>
                            <a:srgbClr val="000000"/>
                          </a:solidFill>
                          <a:effectLst/>
                          <a:latin typeface="Times New Roman" panose="02020603050405020304" pitchFamily="18" charset="0"/>
                          <a:cs typeface="Times New Roman" panose="02020603050405020304" pitchFamily="18" charset="0"/>
                        </a:rPr>
                        <a:t>Fun</a:t>
                      </a:r>
                      <a:r>
                        <a:rPr lang="ru-RU" sz="1400" b="0" i="0" u="none" strike="noStrike" dirty="0">
                          <a:solidFill>
                            <a:srgbClr val="000000"/>
                          </a:solidFill>
                          <a:effectLst/>
                          <a:latin typeface="Times New Roman" panose="02020603050405020304" pitchFamily="18" charset="0"/>
                          <a:cs typeface="Times New Roman" panose="02020603050405020304" pitchFamily="18" charset="0"/>
                        </a:rPr>
                        <a:t> полиэстер 20 см/47 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1111163122</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145.28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203.39</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895222"/>
                  </a:ext>
                </a:extLst>
              </a:tr>
              <a:tr h="375327">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36178</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Игрушка д/щенков"</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Junior" </a:t>
                      </a:r>
                      <a:r>
                        <a:rPr lang="en-US" sz="1400" b="0" i="0" u="none" strike="noStrike" dirty="0" err="1" smtClean="0">
                          <a:solidFill>
                            <a:srgbClr val="000000"/>
                          </a:solidFill>
                          <a:effectLst/>
                          <a:latin typeface="Times New Roman" panose="02020603050405020304" pitchFamily="18" charset="0"/>
                          <a:cs typeface="Times New Roman" panose="02020603050405020304" pitchFamily="18" charset="0"/>
                        </a:rPr>
                        <a:t>Snuggler</a:t>
                      </a: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плюш 20*20см ( в </a:t>
                      </a:r>
                      <a:r>
                        <a:rPr lang="ru-RU" sz="1400" b="0" i="0" u="none" strike="noStrike" dirty="0" err="1" smtClean="0">
                          <a:solidFill>
                            <a:srgbClr val="000000"/>
                          </a:solidFill>
                          <a:effectLst/>
                          <a:latin typeface="Times New Roman" panose="02020603050405020304" pitchFamily="18" charset="0"/>
                          <a:cs typeface="Times New Roman" panose="02020603050405020304" pitchFamily="18" charset="0"/>
                        </a:rPr>
                        <a:t>ассортим</a:t>
                      </a: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a:t>
                      </a:r>
                      <a:r>
                        <a:rPr lang="ru-RU"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серый, мята, лиловый)</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dirty="0">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1111163125</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145.28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203.39</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45821177"/>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4</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35671</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Ленивец плюш 56см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1111163126</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smtClean="0">
                          <a:solidFill>
                            <a:srgbClr val="0070C0"/>
                          </a:solidFill>
                          <a:effectLst/>
                          <a:latin typeface="Times New Roman" panose="02020603050405020304" pitchFamily="18" charset="0"/>
                          <a:cs typeface="Times New Roman" panose="02020603050405020304" pitchFamily="18" charset="0"/>
                        </a:rPr>
                        <a:t>271.30</a:t>
                      </a:r>
                      <a:endParaRPr lang="ru-RU" sz="1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379.82</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02532907"/>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5</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35672</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Сурикат плюш 40см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1111163127</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smtClean="0">
                          <a:solidFill>
                            <a:srgbClr val="0070C0"/>
                          </a:solidFill>
                          <a:effectLst/>
                          <a:latin typeface="Times New Roman" panose="02020603050405020304" pitchFamily="18" charset="0"/>
                          <a:cs typeface="Times New Roman" panose="02020603050405020304" pitchFamily="18" charset="0"/>
                        </a:rPr>
                        <a:t>271.30</a:t>
                      </a:r>
                      <a:endParaRPr lang="ru-RU" sz="1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379.82</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82467"/>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6</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35674</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Панда плюш 26см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1111163129</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187.28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262.20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87266011"/>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7</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35678</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Медведь плюш 27см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1111163131</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smtClean="0">
                          <a:solidFill>
                            <a:srgbClr val="0070C0"/>
                          </a:solidFill>
                          <a:effectLst/>
                          <a:latin typeface="Times New Roman" panose="02020603050405020304" pitchFamily="18" charset="0"/>
                          <a:cs typeface="Times New Roman" panose="02020603050405020304" pitchFamily="18" charset="0"/>
                        </a:rPr>
                        <a:t>250.30</a:t>
                      </a:r>
                      <a:endParaRPr lang="ru-RU" sz="1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350.41</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78129902"/>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8</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35680</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Птица плюш 44см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1111163133</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a:solidFill>
                            <a:srgbClr val="0070C0"/>
                          </a:solidFill>
                          <a:effectLst/>
                          <a:latin typeface="Times New Roman" panose="02020603050405020304" pitchFamily="18" charset="0"/>
                          <a:cs typeface="Times New Roman" panose="02020603050405020304" pitchFamily="18" charset="0"/>
                        </a:rPr>
                        <a:t>187.28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262.20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74552210"/>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9</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35681</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Клещ плюш 24см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1111163134</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166.28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232.79</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41304667"/>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10</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35773</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Лось полиэстер 23см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1111163135</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166.28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232.79</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48705351"/>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35774</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Игрушка жираф,52 </a:t>
                      </a:r>
                      <a:r>
                        <a:rPr lang="en-US" sz="1400" b="0" i="0" u="none" strike="noStrike">
                          <a:solidFill>
                            <a:srgbClr val="000000"/>
                          </a:solidFill>
                          <a:effectLst/>
                          <a:latin typeface="Times New Roman" panose="02020603050405020304" pitchFamily="18" charset="0"/>
                          <a:cs typeface="Times New Roman" panose="02020603050405020304" pitchFamily="18" charset="0"/>
                        </a:rPr>
                        <a:t>c</a:t>
                      </a:r>
                      <a:r>
                        <a:rPr lang="ru-RU" sz="1400" b="0" i="0" u="none" strike="noStrike">
                          <a:solidFill>
                            <a:srgbClr val="000000"/>
                          </a:solidFill>
                          <a:effectLst/>
                          <a:latin typeface="Times New Roman" panose="02020603050405020304" pitchFamily="18" charset="0"/>
                          <a:cs typeface="Times New Roman" panose="02020603050405020304" pitchFamily="18" charset="0"/>
                        </a:rPr>
                        <a:t>м, полиэстер</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1111156343</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207.07</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289.90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89365552"/>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12</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35864</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Собака плюш 28см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1111163137</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166.28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232.79</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40599129"/>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13</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35964</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Медведь с заплаткой плюш 30см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1111163139</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208.29</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291.60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02303220"/>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14</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35979</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Гриф плюш/ткань 33см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1111163141</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208.29</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291.60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11290467"/>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15</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36044</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Морж </a:t>
                      </a:r>
                      <a:r>
                        <a:rPr lang="en-US" sz="1400" b="0" i="0" u="none" strike="noStrike">
                          <a:solidFill>
                            <a:srgbClr val="000000"/>
                          </a:solidFill>
                          <a:effectLst/>
                          <a:latin typeface="Times New Roman" panose="02020603050405020304" pitchFamily="18" charset="0"/>
                          <a:cs typeface="Times New Roman" panose="02020603050405020304" pitchFamily="18" charset="0"/>
                        </a:rPr>
                        <a:t>BE NORDIC </a:t>
                      </a:r>
                      <a:r>
                        <a:rPr lang="ru-RU" sz="1400" b="0" i="0" u="none" strike="noStrike">
                          <a:solidFill>
                            <a:srgbClr val="000000"/>
                          </a:solidFill>
                          <a:effectLst/>
                          <a:latin typeface="Times New Roman" panose="02020603050405020304" pitchFamily="18" charset="0"/>
                          <a:cs typeface="Times New Roman" panose="02020603050405020304" pitchFamily="18" charset="0"/>
                        </a:rPr>
                        <a:t>полиэстер 28см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1111163142</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166.28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232.79</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10060795"/>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16</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36045</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Тюлень </a:t>
                      </a:r>
                      <a:r>
                        <a:rPr lang="en-US" sz="1400" b="0" i="0" u="none" strike="noStrike">
                          <a:solidFill>
                            <a:srgbClr val="000000"/>
                          </a:solidFill>
                          <a:effectLst/>
                          <a:latin typeface="Times New Roman" panose="02020603050405020304" pitchFamily="18" charset="0"/>
                          <a:cs typeface="Times New Roman" panose="02020603050405020304" pitchFamily="18" charset="0"/>
                        </a:rPr>
                        <a:t>BE NORDIC </a:t>
                      </a:r>
                      <a:r>
                        <a:rPr lang="ru-RU" sz="1400" b="0" i="0" u="none" strike="noStrike">
                          <a:solidFill>
                            <a:srgbClr val="000000"/>
                          </a:solidFill>
                          <a:effectLst/>
                          <a:latin typeface="Times New Roman" panose="02020603050405020304" pitchFamily="18" charset="0"/>
                          <a:cs typeface="Times New Roman" panose="02020603050405020304" pitchFamily="18" charset="0"/>
                        </a:rPr>
                        <a:t>полиэстер 30см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1111163143</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166.28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panose="02020603050405020304" pitchFamily="18" charset="0"/>
                          <a:cs typeface="Times New Roman" panose="02020603050405020304" pitchFamily="18" charset="0"/>
                        </a:rPr>
                        <a:t>232.79</a:t>
                      </a: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59623111"/>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17</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36084</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Собака полиэстер30см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1111163144</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187.28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262.20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08448158"/>
                  </a:ext>
                </a:extLst>
              </a:tr>
              <a:tr h="248551">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18</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36085</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Черепаха ткань/плюш 32см</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4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2639" marR="2639" marT="2639"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panose="02020603050405020304" pitchFamily="18" charset="0"/>
                          <a:cs typeface="Times New Roman" panose="02020603050405020304" pitchFamily="18" charset="0"/>
                        </a:rPr>
                        <a:t>1111163145</a:t>
                      </a:r>
                    </a:p>
                  </a:txBody>
                  <a:tcPr marL="2639" marR="2639" marT="2639"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l" fontAlgn="ctr"/>
                      <a:r>
                        <a:rPr lang="ru-RU" sz="1400" b="1" i="0" u="none" strike="noStrike">
                          <a:solidFill>
                            <a:srgbClr val="000000"/>
                          </a:solidFill>
                          <a:effectLst/>
                          <a:latin typeface="Times New Roman" panose="02020603050405020304" pitchFamily="18" charset="0"/>
                          <a:cs typeface="Times New Roman" panose="02020603050405020304" pitchFamily="18" charset="0"/>
                        </a:rPr>
                        <a:t>на складе</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70C0"/>
                          </a:solidFill>
                          <a:effectLst/>
                          <a:latin typeface="Times New Roman" panose="02020603050405020304" pitchFamily="18" charset="0"/>
                          <a:cs typeface="Times New Roman" panose="02020603050405020304" pitchFamily="18" charset="0"/>
                        </a:rPr>
                        <a:t>187.28</a:t>
                      </a:r>
                    </a:p>
                  </a:txBody>
                  <a:tcPr marL="2639" marR="2639" marT="2639"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262.20</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639" marR="2639" marT="2639"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39726306"/>
                  </a:ext>
                </a:extLst>
              </a:tr>
            </a:tbl>
          </a:graphicData>
        </a:graphic>
      </p:graphicFrame>
      <p:sp>
        <p:nvSpPr>
          <p:cNvPr id="8" name="TextBox 7"/>
          <p:cNvSpPr txBox="1"/>
          <p:nvPr/>
        </p:nvSpPr>
        <p:spPr>
          <a:xfrm>
            <a:off x="73891" y="110836"/>
            <a:ext cx="25861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dirty="0" smtClean="0">
                <a:solidFill>
                  <a:srgbClr val="000000"/>
                </a:solidFill>
                <a:latin typeface="Times New Roman" panose="02020603050405020304" pitchFamily="18" charset="0"/>
                <a:ea typeface="Arial"/>
                <a:cs typeface="Times New Roman" panose="02020603050405020304" pitchFamily="18" charset="0"/>
                <a:sym typeface="Arial"/>
              </a:rPr>
              <a:t>Доступность на складе</a:t>
            </a:r>
            <a:endParaRPr kumimoji="0" lang="ru-RU" sz="1800" b="0" i="0" u="none" strike="noStrike" cap="none" spc="0" normalizeH="0" baseline="0" dirty="0">
              <a:ln>
                <a:noFill/>
              </a:ln>
              <a:solidFill>
                <a:srgbClr val="000000"/>
              </a:solidFill>
              <a:effectLst/>
              <a:uFillTx/>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262199427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71938072"/>
              </p:ext>
            </p:extLst>
          </p:nvPr>
        </p:nvGraphicFramePr>
        <p:xfrm>
          <a:off x="2278244" y="842258"/>
          <a:ext cx="9350338" cy="5506254"/>
        </p:xfrm>
        <a:graphic>
          <a:graphicData uri="http://schemas.openxmlformats.org/drawingml/2006/table">
            <a:tbl>
              <a:tblPr/>
              <a:tblGrid>
                <a:gridCol w="597678">
                  <a:extLst>
                    <a:ext uri="{9D8B030D-6E8A-4147-A177-3AD203B41FA5}">
                      <a16:colId xmlns:a16="http://schemas.microsoft.com/office/drawing/2014/main" val="1124192984"/>
                    </a:ext>
                  </a:extLst>
                </a:gridCol>
                <a:gridCol w="1941998">
                  <a:extLst>
                    <a:ext uri="{9D8B030D-6E8A-4147-A177-3AD203B41FA5}">
                      <a16:colId xmlns:a16="http://schemas.microsoft.com/office/drawing/2014/main" val="135652406"/>
                    </a:ext>
                  </a:extLst>
                </a:gridCol>
                <a:gridCol w="756321">
                  <a:extLst>
                    <a:ext uri="{9D8B030D-6E8A-4147-A177-3AD203B41FA5}">
                      <a16:colId xmlns:a16="http://schemas.microsoft.com/office/drawing/2014/main" val="4023166039"/>
                    </a:ext>
                  </a:extLst>
                </a:gridCol>
                <a:gridCol w="530996">
                  <a:extLst>
                    <a:ext uri="{9D8B030D-6E8A-4147-A177-3AD203B41FA5}">
                      <a16:colId xmlns:a16="http://schemas.microsoft.com/office/drawing/2014/main" val="1232080828"/>
                    </a:ext>
                  </a:extLst>
                </a:gridCol>
                <a:gridCol w="2881745">
                  <a:extLst>
                    <a:ext uri="{9D8B030D-6E8A-4147-A177-3AD203B41FA5}">
                      <a16:colId xmlns:a16="http://schemas.microsoft.com/office/drawing/2014/main" val="818930508"/>
                    </a:ext>
                  </a:extLst>
                </a:gridCol>
                <a:gridCol w="2641600">
                  <a:extLst>
                    <a:ext uri="{9D8B030D-6E8A-4147-A177-3AD203B41FA5}">
                      <a16:colId xmlns:a16="http://schemas.microsoft.com/office/drawing/2014/main" val="1024935929"/>
                    </a:ext>
                  </a:extLst>
                </a:gridCol>
              </a:tblGrid>
              <a:tr h="1800027">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32866</a:t>
                      </a: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Игрушка д/тренировки Bungee полиэстер 20 см/47 </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см (в ассортим.: голубой, салатовый, розовый)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Це іграшка для активних контактних ігор з собакою. Її можна перетягувати, можна використовувати для апорту. Щільна ручка з амортизаційним ефектом зручна для власника й мінімізує ризики травмування руки. А делікатна структура іграшки не травмує зуби собаки, тому її можна використовувати навіть для ігор з цуценятами. </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Міцна</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Легко миється</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Яскраві кольори роблять її помітною навіть в темряві</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В різних кольорах</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Розмір: 20*47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Склад: плюш / тканина (поліестер)</a:t>
                      </a:r>
                      <a:br>
                        <a:rPr lang="ru-RU" sz="900" b="0" i="0" u="none" strike="noStrike">
                          <a:solidFill>
                            <a:srgbClr val="000000"/>
                          </a:solidFill>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Это игрушка для активных контактных игр с собакой. Ее можно перетягивать, можно использовать для апорта. Плотная ручка с амортизационным эффектом удобна для владельца и минимизирует рыски травмы руки. А деликатная структура игрушки не травмирует зубы, поэтому ее можно использовать даже для игр с щенками.</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Прочная</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Легко моется</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Яркие цвета делают ее заметной даже в темноте</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В разных цветах</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Размер: 20*47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Состав плюш / ткань (полиэстер)</a:t>
                      </a:r>
                      <a:br>
                        <a:rPr lang="ru-RU" sz="900" b="0" i="0" u="none" strike="noStrike">
                          <a:solidFill>
                            <a:srgbClr val="000000"/>
                          </a:solidFill>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2020220"/>
                  </a:ext>
                </a:extLst>
              </a:tr>
              <a:tr h="1800027">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32867</a:t>
                      </a: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Игрушки д/тренировки Bungee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Fun</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 полиэстер 20 см/47 см (в  ассортим.: зеленый, оранжевый, розовый)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Це іграшка для активних контактних ігор з собакою. Її можна перетягувати, можна використовувати для апорту. Щільна ручка з амортизаційним ефектом зручна для власника й мінімізує ризики травмування руки. А делікатна структура іграшки не травмує зуби собаки, тому її можна використовувати навіть для ігор з цуценятами. </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Міцна</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Легко миється</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Яскраві кольори роблять її помітною навіть в темряві</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В різних кольорах</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Розмір: 20*47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Склад: плюш / тканина (поліестер)</a:t>
                      </a:r>
                      <a:br>
                        <a:rPr lang="ru-RU" sz="900" b="0" i="0" u="none" strike="noStrike">
                          <a:solidFill>
                            <a:srgbClr val="000000"/>
                          </a:solidFill>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Это игрушка для активных контактных игр с собакой. Ее можно перетягивать, можно использовать для апорта. Плотная ручка с амортизационным эффектом удобна для владельца и минимизирует рыски травмы руки. А деликатная структура игрушки не травмирует зубы, поэтому ее можно использовать даже для игр с щенками.</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Прочная</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Легко моется</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 Яркие цвета делают ее заметной даже в темноте</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В разных цветах</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Размер: 20*47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Состав плюш / ткань (полиэстер)</a:t>
                      </a:r>
                      <a:br>
                        <a:rPr lang="ru-RU" sz="900" b="0" i="0" u="none" strike="noStrike">
                          <a:solidFill>
                            <a:srgbClr val="000000"/>
                          </a:solidFill>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0749602"/>
                  </a:ext>
                </a:extLst>
              </a:tr>
              <a:tr h="1383109">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36178</a:t>
                      </a: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Игрушка д/щенков"</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Junior" </a:t>
                      </a:r>
                      <a:r>
                        <a:rPr lang="en-US" sz="1000" b="0" i="0" u="none" strike="noStrike" dirty="0" err="1">
                          <a:solidFill>
                            <a:srgbClr val="000000"/>
                          </a:solidFill>
                          <a:effectLst/>
                          <a:latin typeface="Times New Roman" panose="02020603050405020304" pitchFamily="18" charset="0"/>
                          <a:cs typeface="Times New Roman" panose="02020603050405020304" pitchFamily="18" charset="0"/>
                        </a:rPr>
                        <a:t>Snuggler</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плюш </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20*20см ( в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ассортим</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a:t>
                      </a:r>
                      <a:r>
                        <a:rPr lang="ru-RU" sz="1000" b="0" i="0" u="none" strike="noStrike" baseline="0" dirty="0" smtClean="0">
                          <a:solidFill>
                            <a:srgbClr val="000000"/>
                          </a:solidFill>
                          <a:effectLst/>
                          <a:latin typeface="Times New Roman" panose="02020603050405020304" pitchFamily="18" charset="0"/>
                          <a:cs typeface="Times New Roman" panose="02020603050405020304" pitchFamily="18" charset="0"/>
                        </a:rPr>
                        <a:t>: серый, мята, лиловый)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TRIXIE</a:t>
                      </a: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новинка</a:t>
                      </a: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Цю іграшку створили, щоб цуценята не сумували наодинці. Підростаючі песики завжди дуже грайливі та життєрадісні, але й вони можуть скучати за компанією та спілкуванням. Тож, щоб улюбленець не почувався самотнім, запропонуйте йому іграшку для обіймів «</a:t>
                      </a:r>
                      <a:r>
                        <a:rPr lang="en-US" sz="900" b="0" i="0" u="none" strike="noStrike">
                          <a:solidFill>
                            <a:srgbClr val="000000"/>
                          </a:solidFill>
                          <a:effectLst/>
                          <a:latin typeface="Times New Roman" panose="02020603050405020304" pitchFamily="18" charset="0"/>
                          <a:cs typeface="Times New Roman" panose="02020603050405020304" pitchFamily="18" charset="0"/>
                        </a:rPr>
                        <a:t>Junior Snuggler». </a:t>
                      </a:r>
                      <a:r>
                        <a:rPr lang="ru-RU" sz="900" b="0" i="0" u="none" strike="noStrike">
                          <a:solidFill>
                            <a:srgbClr val="000000"/>
                          </a:solidFill>
                          <a:effectLst/>
                          <a:latin typeface="Times New Roman" panose="02020603050405020304" pitchFamily="18" charset="0"/>
                          <a:cs typeface="Times New Roman" panose="02020603050405020304" pitchFamily="18" charset="0"/>
                        </a:rPr>
                        <a:t>М’якенька, приємна на дотик, вона стане прекрасним компаньйоном цуценяті.</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В різних кольорах</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Розмір: 20*20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Склад: плюш</a:t>
                      </a:r>
                      <a:br>
                        <a:rPr lang="ru-RU" sz="900" b="0" i="0" u="none" strike="noStrike">
                          <a:solidFill>
                            <a:srgbClr val="000000"/>
                          </a:solidFill>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Эту игрушку создали, чтобы щенки не грустили в одиночестве. Подрастающие собачки всегда очень игривые и жизнерадостные, но и они могут скучать за компанией и общением. Поэтому, чтобы любимец не чувствовал себя одиноким, предложите ему игрушку для объятий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Junior</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Snuggler</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Мягкая, приятная на ощупь, она станет прекрасным компаньоном для вашего щенка..</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В разных цветах</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Размер: 20 * 20 см</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Состав плюш</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18" marR="6618" marT="66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8923239"/>
                  </a:ext>
                </a:extLst>
              </a:tr>
            </a:tbl>
          </a:graphicData>
        </a:graphic>
      </p:graphicFrame>
      <p:pic>
        <p:nvPicPr>
          <p:cNvPr id="3" name="Рисунок 2"/>
          <p:cNvPicPr>
            <a:picLocks noChangeAspect="1"/>
          </p:cNvPicPr>
          <p:nvPr/>
        </p:nvPicPr>
        <p:blipFill>
          <a:blip r:embed="rId3"/>
          <a:stretch>
            <a:fillRect/>
          </a:stretch>
        </p:blipFill>
        <p:spPr>
          <a:xfrm>
            <a:off x="386359" y="889589"/>
            <a:ext cx="1690254" cy="1014152"/>
          </a:xfrm>
          <a:prstGeom prst="rect">
            <a:avLst/>
          </a:prstGeom>
        </p:spPr>
      </p:pic>
      <p:pic>
        <p:nvPicPr>
          <p:cNvPr id="4" name="Рисунок 3"/>
          <p:cNvPicPr>
            <a:picLocks noChangeAspect="1"/>
          </p:cNvPicPr>
          <p:nvPr/>
        </p:nvPicPr>
        <p:blipFill>
          <a:blip r:embed="rId4"/>
          <a:stretch>
            <a:fillRect/>
          </a:stretch>
        </p:blipFill>
        <p:spPr>
          <a:xfrm>
            <a:off x="110836" y="2753428"/>
            <a:ext cx="2186810" cy="958128"/>
          </a:xfrm>
          <a:prstGeom prst="rect">
            <a:avLst/>
          </a:prstGeom>
        </p:spPr>
      </p:pic>
      <p:pic>
        <p:nvPicPr>
          <p:cNvPr id="5" name="Рисунок 4"/>
          <p:cNvPicPr>
            <a:picLocks noChangeAspect="1"/>
          </p:cNvPicPr>
          <p:nvPr/>
        </p:nvPicPr>
        <p:blipFill>
          <a:blip r:embed="rId5"/>
          <a:stretch>
            <a:fillRect/>
          </a:stretch>
        </p:blipFill>
        <p:spPr>
          <a:xfrm>
            <a:off x="0" y="4595912"/>
            <a:ext cx="2373246" cy="1629393"/>
          </a:xfrm>
          <a:prstGeom prst="rect">
            <a:avLst/>
          </a:prstGeom>
        </p:spPr>
      </p:pic>
      <p:sp>
        <p:nvSpPr>
          <p:cNvPr id="10" name="TextBox 9"/>
          <p:cNvSpPr txBox="1"/>
          <p:nvPr/>
        </p:nvSpPr>
        <p:spPr>
          <a:xfrm>
            <a:off x="73891" y="110836"/>
            <a:ext cx="25861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dirty="0" smtClean="0">
                <a:solidFill>
                  <a:srgbClr val="000000"/>
                </a:solidFill>
                <a:latin typeface="Times New Roman" panose="02020603050405020304" pitchFamily="18" charset="0"/>
                <a:ea typeface="Arial"/>
                <a:cs typeface="Times New Roman" panose="02020603050405020304" pitchFamily="18" charset="0"/>
                <a:sym typeface="Arial"/>
              </a:rPr>
              <a:t>Описание новинки</a:t>
            </a:r>
            <a:endParaRPr kumimoji="0" lang="ru-RU" sz="1800" b="0" i="0" u="none" strike="noStrike" cap="none" spc="0" normalizeH="0" baseline="0" dirty="0">
              <a:ln>
                <a:noFill/>
              </a:ln>
              <a:solidFill>
                <a:srgbClr val="000000"/>
              </a:solidFill>
              <a:effectLst/>
              <a:uFillTx/>
              <a:latin typeface="Times New Roman" panose="02020603050405020304" pitchFamily="18" charset="0"/>
              <a:ea typeface="Arial"/>
              <a:cs typeface="Times New Roman" panose="02020603050405020304" pitchFamily="18" charset="0"/>
              <a:sym typeface="Arial"/>
            </a:endParaRPr>
          </a:p>
        </p:txBody>
      </p:sp>
      <p:pic>
        <p:nvPicPr>
          <p:cNvPr id="6" name="Рисунок 5"/>
          <p:cNvPicPr>
            <a:picLocks noChangeAspect="1"/>
          </p:cNvPicPr>
          <p:nvPr/>
        </p:nvPicPr>
        <p:blipFill>
          <a:blip r:embed="rId6"/>
          <a:stretch>
            <a:fillRect/>
          </a:stretch>
        </p:blipFill>
        <p:spPr>
          <a:xfrm>
            <a:off x="370674" y="1603785"/>
            <a:ext cx="1526595" cy="568480"/>
          </a:xfrm>
          <a:prstGeom prst="rect">
            <a:avLst/>
          </a:prstGeom>
        </p:spPr>
      </p:pic>
      <p:pic>
        <p:nvPicPr>
          <p:cNvPr id="7" name="Рисунок 6"/>
          <p:cNvPicPr>
            <a:picLocks noChangeAspect="1"/>
          </p:cNvPicPr>
          <p:nvPr/>
        </p:nvPicPr>
        <p:blipFill>
          <a:blip r:embed="rId7"/>
          <a:stretch>
            <a:fillRect/>
          </a:stretch>
        </p:blipFill>
        <p:spPr>
          <a:xfrm>
            <a:off x="312468" y="2265376"/>
            <a:ext cx="1643008" cy="440721"/>
          </a:xfrm>
          <a:prstGeom prst="rect">
            <a:avLst/>
          </a:prstGeom>
        </p:spPr>
      </p:pic>
      <p:pic>
        <p:nvPicPr>
          <p:cNvPr id="8" name="Рисунок 7"/>
          <p:cNvPicPr>
            <a:picLocks noChangeAspect="1"/>
          </p:cNvPicPr>
          <p:nvPr/>
        </p:nvPicPr>
        <p:blipFill>
          <a:blip r:embed="rId8"/>
          <a:stretch>
            <a:fillRect/>
          </a:stretch>
        </p:blipFill>
        <p:spPr>
          <a:xfrm>
            <a:off x="58206" y="3431606"/>
            <a:ext cx="2238375" cy="723900"/>
          </a:xfrm>
          <a:prstGeom prst="rect">
            <a:avLst/>
          </a:prstGeom>
        </p:spPr>
      </p:pic>
      <p:pic>
        <p:nvPicPr>
          <p:cNvPr id="9" name="Рисунок 8"/>
          <p:cNvPicPr>
            <a:picLocks noChangeAspect="1"/>
          </p:cNvPicPr>
          <p:nvPr/>
        </p:nvPicPr>
        <p:blipFill>
          <a:blip r:embed="rId9"/>
          <a:stretch>
            <a:fillRect/>
          </a:stretch>
        </p:blipFill>
        <p:spPr>
          <a:xfrm>
            <a:off x="53694" y="4088169"/>
            <a:ext cx="2289399" cy="559206"/>
          </a:xfrm>
          <a:prstGeom prst="rect">
            <a:avLst/>
          </a:prstGeom>
        </p:spPr>
      </p:pic>
    </p:spTree>
    <p:extLst>
      <p:ext uri="{BB962C8B-B14F-4D97-AF65-F5344CB8AC3E}">
        <p14:creationId xmlns:p14="http://schemas.microsoft.com/office/powerpoint/2010/main" val="123281560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30167876"/>
              </p:ext>
            </p:extLst>
          </p:nvPr>
        </p:nvGraphicFramePr>
        <p:xfrm>
          <a:off x="1927799" y="336001"/>
          <a:ext cx="10024054" cy="6330036"/>
        </p:xfrm>
        <a:graphic>
          <a:graphicData uri="http://schemas.openxmlformats.org/drawingml/2006/table">
            <a:tbl>
              <a:tblPr>
                <a:tableStyleId>{5C22544A-7EE6-4342-B048-85BDC9FD1C3A}</a:tableStyleId>
              </a:tblPr>
              <a:tblGrid>
                <a:gridCol w="640741">
                  <a:extLst>
                    <a:ext uri="{9D8B030D-6E8A-4147-A177-3AD203B41FA5}">
                      <a16:colId xmlns:a16="http://schemas.microsoft.com/office/drawing/2014/main" val="2305193827"/>
                    </a:ext>
                  </a:extLst>
                </a:gridCol>
                <a:gridCol w="1126005">
                  <a:extLst>
                    <a:ext uri="{9D8B030D-6E8A-4147-A177-3AD203B41FA5}">
                      <a16:colId xmlns:a16="http://schemas.microsoft.com/office/drawing/2014/main" val="2199150495"/>
                    </a:ext>
                  </a:extLst>
                </a:gridCol>
                <a:gridCol w="526473">
                  <a:extLst>
                    <a:ext uri="{9D8B030D-6E8A-4147-A177-3AD203B41FA5}">
                      <a16:colId xmlns:a16="http://schemas.microsoft.com/office/drawing/2014/main" val="3870500516"/>
                    </a:ext>
                  </a:extLst>
                </a:gridCol>
                <a:gridCol w="729672">
                  <a:extLst>
                    <a:ext uri="{9D8B030D-6E8A-4147-A177-3AD203B41FA5}">
                      <a16:colId xmlns:a16="http://schemas.microsoft.com/office/drawing/2014/main" val="4136523991"/>
                    </a:ext>
                  </a:extLst>
                </a:gridCol>
                <a:gridCol w="3519055">
                  <a:extLst>
                    <a:ext uri="{9D8B030D-6E8A-4147-A177-3AD203B41FA5}">
                      <a16:colId xmlns:a16="http://schemas.microsoft.com/office/drawing/2014/main" val="1190394854"/>
                    </a:ext>
                  </a:extLst>
                </a:gridCol>
                <a:gridCol w="3482108">
                  <a:extLst>
                    <a:ext uri="{9D8B030D-6E8A-4147-A177-3AD203B41FA5}">
                      <a16:colId xmlns:a16="http://schemas.microsoft.com/office/drawing/2014/main" val="3160963464"/>
                    </a:ext>
                  </a:extLst>
                </a:gridCol>
              </a:tblGrid>
              <a:tr h="849322">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35671</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dirty="0">
                          <a:effectLst/>
                          <a:latin typeface="Times New Roman" panose="02020603050405020304" pitchFamily="18" charset="0"/>
                          <a:cs typeface="Times New Roman" panose="02020603050405020304" pitchFamily="18" charset="0"/>
                        </a:rPr>
                        <a:t>Ленивец плюш 56см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000" u="none" strike="noStrike" dirty="0">
                          <a:effectLst/>
                          <a:latin typeface="Times New Roman" panose="02020603050405020304" pitchFamily="18" charset="0"/>
                          <a:cs typeface="Times New Roman" panose="02020603050405020304" pitchFamily="18" charset="0"/>
                        </a:rPr>
                        <a:t>TRIXIE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a:effectLst/>
                          <a:latin typeface="Times New Roman" panose="02020603050405020304" pitchFamily="18" charset="0"/>
                          <a:cs typeface="Times New Roman" panose="02020603050405020304" pitchFamily="18" charset="0"/>
                        </a:rPr>
                        <a:t>новинка</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dirty="0" err="1">
                          <a:effectLst/>
                          <a:latin typeface="Times New Roman" panose="02020603050405020304" pitchFamily="18" charset="0"/>
                          <a:cs typeface="Times New Roman" panose="02020603050405020304" pitchFamily="18" charset="0"/>
                        </a:rPr>
                        <a:t>Щоб</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стосунки</a:t>
                      </a:r>
                      <a:r>
                        <a:rPr lang="ru-RU" sz="900" u="none" strike="noStrike" dirty="0">
                          <a:effectLst/>
                          <a:latin typeface="Times New Roman" panose="02020603050405020304" pitchFamily="18" charset="0"/>
                          <a:cs typeface="Times New Roman" panose="02020603050405020304" pitchFamily="18" charset="0"/>
                        </a:rPr>
                        <a:t> з песиком не </a:t>
                      </a:r>
                      <a:r>
                        <a:rPr lang="ru-RU" sz="900" u="none" strike="noStrike" dirty="0" err="1">
                          <a:effectLst/>
                          <a:latin typeface="Times New Roman" panose="02020603050405020304" pitchFamily="18" charset="0"/>
                          <a:cs typeface="Times New Roman" panose="02020603050405020304" pitchFamily="18" charset="0"/>
                        </a:rPr>
                        <a:t>були</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зіпсовані</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понівеченим</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одягом</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погризеними</a:t>
                      </a:r>
                      <a:r>
                        <a:rPr lang="ru-RU" sz="900" u="none" strike="noStrike" dirty="0">
                          <a:effectLst/>
                          <a:latin typeface="Times New Roman" panose="02020603050405020304" pitchFamily="18" charset="0"/>
                          <a:cs typeface="Times New Roman" panose="02020603050405020304" pitchFamily="18" charset="0"/>
                        </a:rPr>
                        <a:t> речами </a:t>
                      </a:r>
                      <a:r>
                        <a:rPr lang="ru-RU" sz="900" u="none" strike="noStrike" dirty="0" err="1">
                          <a:effectLst/>
                          <a:latin typeface="Times New Roman" panose="02020603050405020304" pitchFamily="18" charset="0"/>
                          <a:cs typeface="Times New Roman" panose="02020603050405020304" pitchFamily="18" charset="0"/>
                        </a:rPr>
                        <a:t>чи</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меблями</a:t>
                      </a:r>
                      <a:r>
                        <a:rPr lang="ru-RU" sz="900" u="none" strike="noStrike" dirty="0">
                          <a:effectLst/>
                          <a:latin typeface="Times New Roman" panose="02020603050405020304" pitchFamily="18" charset="0"/>
                          <a:cs typeface="Times New Roman" panose="02020603050405020304" pitchFamily="18" charset="0"/>
                        </a:rPr>
                        <a:t>, не дозволяйте </a:t>
                      </a:r>
                      <a:r>
                        <a:rPr lang="ru-RU" sz="900" u="none" strike="noStrike" dirty="0" err="1">
                          <a:effectLst/>
                          <a:latin typeface="Times New Roman" panose="02020603050405020304" pitchFamily="18" charset="0"/>
                          <a:cs typeface="Times New Roman" panose="02020603050405020304" pitchFamily="18" charset="0"/>
                        </a:rPr>
                        <a:t>йому</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сумувати</a:t>
                      </a:r>
                      <a:r>
                        <a:rPr lang="ru-RU" sz="900" u="none" strike="noStrike" dirty="0">
                          <a:effectLst/>
                          <a:latin typeface="Times New Roman" panose="02020603050405020304" pitchFamily="18" charset="0"/>
                          <a:cs typeface="Times New Roman" panose="02020603050405020304" pitchFamily="18" charset="0"/>
                        </a:rPr>
                        <a:t>. Для </a:t>
                      </a:r>
                      <a:r>
                        <a:rPr lang="ru-RU" sz="900" u="none" strike="noStrike" dirty="0" err="1">
                          <a:effectLst/>
                          <a:latin typeface="Times New Roman" panose="02020603050405020304" pitchFamily="18" charset="0"/>
                          <a:cs typeface="Times New Roman" panose="02020603050405020304" pitchFamily="18" charset="0"/>
                        </a:rPr>
                        <a:t>цього</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запропонуйте</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улюбленцю</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цікаву</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іграшку</a:t>
                      </a:r>
                      <a:r>
                        <a:rPr lang="ru-RU" sz="900" u="none" strike="noStrike" dirty="0">
                          <a:effectLst/>
                          <a:latin typeface="Times New Roman" panose="02020603050405020304" pitchFamily="18" charset="0"/>
                          <a:cs typeface="Times New Roman" panose="02020603050405020304" pitchFamily="18" charset="0"/>
                        </a:rPr>
                        <a:t>, яка б </a:t>
                      </a:r>
                      <a:r>
                        <a:rPr lang="ru-RU" sz="900" u="none" strike="noStrike" dirty="0" err="1">
                          <a:effectLst/>
                          <a:latin typeface="Times New Roman" panose="02020603050405020304" pitchFamily="18" charset="0"/>
                          <a:cs typeface="Times New Roman" panose="02020603050405020304" pitchFamily="18" charset="0"/>
                        </a:rPr>
                        <a:t>привертала</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його</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увагу</a:t>
                      </a:r>
                      <a:r>
                        <a:rPr lang="ru-RU" sz="900" u="none" strike="noStrike" dirty="0">
                          <a:effectLst/>
                          <a:latin typeface="Times New Roman" panose="02020603050405020304" pitchFamily="18" charset="0"/>
                          <a:cs typeface="Times New Roman" panose="02020603050405020304" pitchFamily="18" charset="0"/>
                        </a:rPr>
                        <a:t>, не </a:t>
                      </a:r>
                      <a:r>
                        <a:rPr lang="ru-RU" sz="900" u="none" strike="noStrike" dirty="0" err="1">
                          <a:effectLst/>
                          <a:latin typeface="Times New Roman" panose="02020603050405020304" pitchFamily="18" charset="0"/>
                          <a:cs typeface="Times New Roman" panose="02020603050405020304" pitchFamily="18" charset="0"/>
                        </a:rPr>
                        <a:t>лишаючи</a:t>
                      </a:r>
                      <a:r>
                        <a:rPr lang="ru-RU" sz="900" u="none" strike="noStrike" dirty="0">
                          <a:effectLst/>
                          <a:latin typeface="Times New Roman" panose="02020603050405020304" pitchFamily="18" charset="0"/>
                          <a:cs typeface="Times New Roman" panose="02020603050405020304" pitchFamily="18" charset="0"/>
                        </a:rPr>
                        <a:t> часу на </a:t>
                      </a:r>
                      <a:r>
                        <a:rPr lang="ru-RU" sz="900" u="none" strike="noStrike" dirty="0" err="1">
                          <a:effectLst/>
                          <a:latin typeface="Times New Roman" panose="02020603050405020304" pitchFamily="18" charset="0"/>
                          <a:cs typeface="Times New Roman" panose="02020603050405020304" pitchFamily="18" charset="0"/>
                        </a:rPr>
                        <a:t>капості</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Відмінним</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варіантом</a:t>
                      </a:r>
                      <a:r>
                        <a:rPr lang="ru-RU" sz="900" u="none" strike="noStrike" dirty="0">
                          <a:effectLst/>
                          <a:latin typeface="Times New Roman" panose="02020603050405020304" pitchFamily="18" charset="0"/>
                          <a:cs typeface="Times New Roman" panose="02020603050405020304" pitchFamily="18" charset="0"/>
                        </a:rPr>
                        <a:t> стане </a:t>
                      </a:r>
                      <a:r>
                        <a:rPr lang="ru-RU" sz="900" u="none" strike="noStrike" dirty="0" err="1">
                          <a:effectLst/>
                          <a:latin typeface="Times New Roman" panose="02020603050405020304" pitchFamily="18" charset="0"/>
                          <a:cs typeface="Times New Roman" panose="02020603050405020304" pitchFamily="18" charset="0"/>
                        </a:rPr>
                        <a:t>іграшковий</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лінивець</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від</a:t>
                      </a:r>
                      <a:r>
                        <a:rPr lang="ru-RU" sz="900" u="none" strike="noStrike" dirty="0">
                          <a:effectLst/>
                          <a:latin typeface="Times New Roman" panose="02020603050405020304" pitchFamily="18" charset="0"/>
                          <a:cs typeface="Times New Roman" panose="02020603050405020304" pitchFamily="18" charset="0"/>
                        </a:rPr>
                        <a:t> </a:t>
                      </a:r>
                      <a:r>
                        <a:rPr lang="en-US" sz="900" u="none" strike="noStrike" dirty="0">
                          <a:effectLst/>
                          <a:latin typeface="Times New Roman" panose="02020603050405020304" pitchFamily="18" charset="0"/>
                          <a:cs typeface="Times New Roman" panose="02020603050405020304" pitchFamily="18" charset="0"/>
                        </a:rPr>
                        <a:t>Trixie. </a:t>
                      </a:r>
                      <a:br>
                        <a:rPr lang="en-US" sz="900" u="none" strike="noStrike" dirty="0">
                          <a:effectLst/>
                          <a:latin typeface="Times New Roman" panose="02020603050405020304" pitchFamily="18" charset="0"/>
                          <a:cs typeface="Times New Roman" panose="02020603050405020304" pitchFamily="18" charset="0"/>
                        </a:rPr>
                      </a:br>
                      <a:r>
                        <a:rPr lang="ru-RU" sz="900" u="none" strike="noStrike" dirty="0" err="1">
                          <a:effectLst/>
                          <a:latin typeface="Times New Roman" panose="02020603050405020304" pitchFamily="18" charset="0"/>
                          <a:cs typeface="Times New Roman" panose="02020603050405020304" pitchFamily="18" charset="0"/>
                        </a:rPr>
                        <a:t>Якісна</a:t>
                      </a:r>
                      <a:r>
                        <a:rPr lang="ru-RU" sz="900" u="none" strike="noStrike" dirty="0">
                          <a:effectLst/>
                          <a:latin typeface="Times New Roman" panose="02020603050405020304" pitchFamily="18" charset="0"/>
                          <a:cs typeface="Times New Roman" panose="02020603050405020304" pitchFamily="18" charset="0"/>
                        </a:rPr>
                        <a:t>, з </a:t>
                      </a:r>
                      <a:r>
                        <a:rPr lang="ru-RU" sz="900" u="none" strike="noStrike" dirty="0" err="1">
                          <a:effectLst/>
                          <a:latin typeface="Times New Roman" panose="02020603050405020304" pitchFamily="18" charset="0"/>
                          <a:cs typeface="Times New Roman" panose="02020603050405020304" pitchFamily="18" charset="0"/>
                        </a:rPr>
                        <a:t>привабливим</a:t>
                      </a:r>
                      <a:r>
                        <a:rPr lang="ru-RU" sz="900" u="none" strike="noStrike" dirty="0">
                          <a:effectLst/>
                          <a:latin typeface="Times New Roman" panose="02020603050405020304" pitchFamily="18" charset="0"/>
                          <a:cs typeface="Times New Roman" panose="02020603050405020304" pitchFamily="18" charset="0"/>
                        </a:rPr>
                        <a:t> для собак звуком, </a:t>
                      </a:r>
                      <a:r>
                        <a:rPr lang="ru-RU" sz="900" u="none" strike="noStrike" dirty="0" err="1">
                          <a:effectLst/>
                          <a:latin typeface="Times New Roman" panose="02020603050405020304" pitchFamily="18" charset="0"/>
                          <a:cs typeface="Times New Roman" panose="02020603050405020304" pitchFamily="18" charset="0"/>
                        </a:rPr>
                        <a:t>ця</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іграшка</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має</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усі</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необхідні</a:t>
                      </a:r>
                      <a:r>
                        <a:rPr lang="ru-RU" sz="900" u="none" strike="noStrike" dirty="0">
                          <a:effectLst/>
                          <a:latin typeface="Times New Roman" panose="02020603050405020304" pitchFamily="18" charset="0"/>
                          <a:cs typeface="Times New Roman" panose="02020603050405020304" pitchFamily="18" charset="0"/>
                        </a:rPr>
                        <a:t> характеристики, </a:t>
                      </a:r>
                      <a:r>
                        <a:rPr lang="ru-RU" sz="900" u="none" strike="noStrike" dirty="0" err="1">
                          <a:effectLst/>
                          <a:latin typeface="Times New Roman" panose="02020603050405020304" pitchFamily="18" charset="0"/>
                          <a:cs typeface="Times New Roman" panose="02020603050405020304" pitchFamily="18" charset="0"/>
                        </a:rPr>
                        <a:t>щоб</a:t>
                      </a:r>
                      <a:r>
                        <a:rPr lang="ru-RU" sz="900" u="none" strike="noStrike" dirty="0">
                          <a:effectLst/>
                          <a:latin typeface="Times New Roman" panose="02020603050405020304" pitchFamily="18" charset="0"/>
                          <a:cs typeface="Times New Roman" panose="02020603050405020304" pitchFamily="18" charset="0"/>
                        </a:rPr>
                        <a:t> стати </a:t>
                      </a:r>
                      <a:r>
                        <a:rPr lang="ru-RU" sz="900" u="none" strike="noStrike" dirty="0" err="1">
                          <a:effectLst/>
                          <a:latin typeface="Times New Roman" panose="02020603050405020304" pitchFamily="18" charset="0"/>
                          <a:cs typeface="Times New Roman" panose="02020603050405020304" pitchFamily="18" charset="0"/>
                        </a:rPr>
                        <a:t>улюбленою</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забавкою</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чотирилапому</a:t>
                      </a:r>
                      <a:r>
                        <a:rPr lang="ru-RU" sz="900" u="none" strike="noStrike" dirty="0">
                          <a:effectLst/>
                          <a:latin typeface="Times New Roman" panose="02020603050405020304" pitchFamily="18" charset="0"/>
                          <a:cs typeface="Times New Roman" panose="02020603050405020304" pitchFamily="18" charset="0"/>
                        </a:rPr>
                        <a:t> </a:t>
                      </a:r>
                      <a:r>
                        <a:rPr lang="ru-RU" sz="900" u="none" strike="noStrike" dirty="0" err="1">
                          <a:effectLst/>
                          <a:latin typeface="Times New Roman" panose="02020603050405020304" pitchFamily="18" charset="0"/>
                          <a:cs typeface="Times New Roman" panose="02020603050405020304" pitchFamily="18" charset="0"/>
                        </a:rPr>
                        <a:t>непосиді</a:t>
                      </a:r>
                      <a:r>
                        <a:rPr lang="ru-RU" sz="900" u="none" strike="noStrike" dirty="0">
                          <a:effectLst/>
                          <a:latin typeface="Times New Roman" panose="02020603050405020304" pitchFamily="18" charset="0"/>
                          <a:cs typeface="Times New Roman" panose="02020603050405020304" pitchFamily="18" charset="0"/>
                        </a:rPr>
                        <a:t>.</a:t>
                      </a:r>
                      <a:br>
                        <a:rPr lang="ru-RU" sz="900" u="none" strike="noStrike" dirty="0">
                          <a:effectLst/>
                          <a:latin typeface="Times New Roman" panose="02020603050405020304" pitchFamily="18" charset="0"/>
                          <a:cs typeface="Times New Roman" panose="02020603050405020304" pitchFamily="18" charset="0"/>
                        </a:rPr>
                      </a:br>
                      <a:r>
                        <a:rPr lang="ru-RU" sz="900" u="none" strike="noStrike" dirty="0" err="1">
                          <a:effectLst/>
                          <a:latin typeface="Times New Roman" panose="02020603050405020304" pitchFamily="18" charset="0"/>
                          <a:cs typeface="Times New Roman" panose="02020603050405020304" pitchFamily="18" charset="0"/>
                        </a:rPr>
                        <a:t>Розмір</a:t>
                      </a:r>
                      <a:r>
                        <a:rPr lang="ru-RU" sz="900" u="none" strike="noStrike" dirty="0">
                          <a:effectLst/>
                          <a:latin typeface="Times New Roman" panose="02020603050405020304" pitchFamily="18" charset="0"/>
                          <a:cs typeface="Times New Roman" panose="02020603050405020304" pitchFamily="18" charset="0"/>
                        </a:rPr>
                        <a:t>: 56 см</a:t>
                      </a:r>
                      <a:br>
                        <a:rPr lang="ru-RU" sz="900" u="none" strike="noStrike" dirty="0">
                          <a:effectLst/>
                          <a:latin typeface="Times New Roman" panose="02020603050405020304" pitchFamily="18" charset="0"/>
                          <a:cs typeface="Times New Roman" panose="02020603050405020304" pitchFamily="18" charset="0"/>
                        </a:rPr>
                      </a:br>
                      <a:r>
                        <a:rPr lang="ru-RU" sz="900" u="none" strike="noStrike" dirty="0">
                          <a:effectLst/>
                          <a:latin typeface="Times New Roman" panose="02020603050405020304" pitchFamily="18" charset="0"/>
                          <a:cs typeface="Times New Roman" panose="02020603050405020304" pitchFamily="18" charset="0"/>
                        </a:rPr>
                        <a:t>Склад: плюш (</a:t>
                      </a:r>
                      <a:r>
                        <a:rPr lang="ru-RU" sz="900" u="none" strike="noStrike" dirty="0" err="1">
                          <a:effectLst/>
                          <a:latin typeface="Times New Roman" panose="02020603050405020304" pitchFamily="18" charset="0"/>
                          <a:cs typeface="Times New Roman" panose="02020603050405020304" pitchFamily="18" charset="0"/>
                        </a:rPr>
                        <a:t>поліестер</a:t>
                      </a:r>
                      <a:r>
                        <a:rPr lang="ru-RU" sz="900" u="none" strike="noStrike" dirty="0">
                          <a:effectLst/>
                          <a:latin typeface="Times New Roman" panose="02020603050405020304" pitchFamily="18" charset="0"/>
                          <a:cs typeface="Times New Roman" panose="02020603050405020304" pitchFamily="18" charset="0"/>
                        </a:rPr>
                        <a:t>)</a:t>
                      </a:r>
                      <a:br>
                        <a:rPr lang="ru-RU" sz="900" u="none" strike="noStrike" dirty="0">
                          <a:effectLst/>
                          <a:latin typeface="Times New Roman" panose="02020603050405020304" pitchFamily="18" charset="0"/>
                          <a:cs typeface="Times New Roman" panose="02020603050405020304" pitchFamily="18" charset="0"/>
                        </a:rPr>
                      </a:b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dirty="0">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игрушечный ленивец от </a:t>
                      </a:r>
                      <a:r>
                        <a:rPr lang="ru-RU" sz="900" u="none" strike="noStrike" dirty="0" err="1">
                          <a:effectLst/>
                          <a:latin typeface="Times New Roman" panose="02020603050405020304" pitchFamily="18" charset="0"/>
                          <a:cs typeface="Times New Roman" panose="02020603050405020304" pitchFamily="18" charset="0"/>
                        </a:rPr>
                        <a:t>Trixie</a:t>
                      </a:r>
                      <a:r>
                        <a:rPr lang="ru-RU" sz="900" u="none" strike="noStrike" dirty="0">
                          <a:effectLst/>
                          <a:latin typeface="Times New Roman" panose="02020603050405020304" pitchFamily="18" charset="0"/>
                          <a:cs typeface="Times New Roman" panose="02020603050405020304" pitchFamily="18" charset="0"/>
                        </a:rPr>
                        <a:t>.</a:t>
                      </a:r>
                      <a:br>
                        <a:rPr lang="ru-RU" sz="900" u="none" strike="noStrike" dirty="0">
                          <a:effectLst/>
                          <a:latin typeface="Times New Roman" panose="02020603050405020304" pitchFamily="18" charset="0"/>
                          <a:cs typeface="Times New Roman" panose="02020603050405020304" pitchFamily="18" charset="0"/>
                        </a:rPr>
                      </a:br>
                      <a:r>
                        <a:rPr lang="ru-RU" sz="900" u="none" strike="noStrike" dirty="0">
                          <a:effectLst/>
                          <a:latin typeface="Times New Roman" panose="02020603050405020304" pitchFamily="18" charset="0"/>
                          <a:cs typeface="Times New Roman" panose="02020603050405020304" pitchFamily="18" charset="0"/>
                        </a:rPr>
                        <a:t>Качественная, с привлекательным для собак звуком, эта игрушка обладает всеми характеристиками, чтобы стать любимой забавой для воспитанников-непосед.</a:t>
                      </a:r>
                      <a:br>
                        <a:rPr lang="ru-RU" sz="900" u="none" strike="noStrike" dirty="0">
                          <a:effectLst/>
                          <a:latin typeface="Times New Roman" panose="02020603050405020304" pitchFamily="18" charset="0"/>
                          <a:cs typeface="Times New Roman" panose="02020603050405020304" pitchFamily="18" charset="0"/>
                        </a:rPr>
                      </a:br>
                      <a:r>
                        <a:rPr lang="ru-RU" sz="900" u="none" strike="noStrike" dirty="0">
                          <a:effectLst/>
                          <a:latin typeface="Times New Roman" panose="02020603050405020304" pitchFamily="18" charset="0"/>
                          <a:cs typeface="Times New Roman" panose="02020603050405020304" pitchFamily="18" charset="0"/>
                        </a:rPr>
                        <a:t>Размер: 56 см</a:t>
                      </a:r>
                      <a:br>
                        <a:rPr lang="ru-RU" sz="900" u="none" strike="noStrike" dirty="0">
                          <a:effectLst/>
                          <a:latin typeface="Times New Roman" panose="02020603050405020304" pitchFamily="18" charset="0"/>
                          <a:cs typeface="Times New Roman" panose="02020603050405020304" pitchFamily="18" charset="0"/>
                        </a:rPr>
                      </a:br>
                      <a:r>
                        <a:rPr lang="ru-RU" sz="900" u="none" strike="noStrike" dirty="0">
                          <a:effectLst/>
                          <a:latin typeface="Times New Roman" panose="02020603050405020304" pitchFamily="18" charset="0"/>
                          <a:cs typeface="Times New Roman" panose="02020603050405020304" pitchFamily="18" charset="0"/>
                        </a:rPr>
                        <a:t>Состав плюш (полиэстер)</a:t>
                      </a:r>
                      <a:br>
                        <a:rPr lang="ru-RU" sz="900" u="none" strike="noStrike" dirty="0">
                          <a:effectLst/>
                          <a:latin typeface="Times New Roman" panose="02020603050405020304" pitchFamily="18" charset="0"/>
                          <a:cs typeface="Times New Roman" panose="02020603050405020304" pitchFamily="18" charset="0"/>
                        </a:rPr>
                      </a:b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5462663"/>
                  </a:ext>
                </a:extLst>
              </a:tr>
              <a:tr h="849322">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35672</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dirty="0" err="1">
                          <a:effectLst/>
                          <a:latin typeface="Times New Roman" panose="02020603050405020304" pitchFamily="18" charset="0"/>
                          <a:cs typeface="Times New Roman" panose="02020603050405020304" pitchFamily="18" charset="0"/>
                        </a:rPr>
                        <a:t>Сурикат</a:t>
                      </a:r>
                      <a:r>
                        <a:rPr lang="ru-RU" sz="1000" u="none" strike="noStrike" dirty="0">
                          <a:effectLst/>
                          <a:latin typeface="Times New Roman" panose="02020603050405020304" pitchFamily="18" charset="0"/>
                          <a:cs typeface="Times New Roman" panose="02020603050405020304" pitchFamily="18" charset="0"/>
                        </a:rPr>
                        <a:t> плюш 40см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000" u="none" strike="noStrike">
                          <a:effectLst/>
                          <a:latin typeface="Times New Roman" panose="02020603050405020304" pitchFamily="18" charset="0"/>
                          <a:cs typeface="Times New Roman" panose="02020603050405020304" pitchFamily="18" charset="0"/>
                        </a:rPr>
                        <a:t>TRIXIE</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a:effectLst/>
                          <a:latin typeface="Times New Roman" panose="02020603050405020304" pitchFamily="18" charset="0"/>
                          <a:cs typeface="Times New Roman" panose="02020603050405020304" pitchFamily="18" charset="0"/>
                        </a:rPr>
                        <a:t>новинка</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іграшковий сурикат від </a:t>
                      </a:r>
                      <a:r>
                        <a:rPr lang="en-US" sz="900" u="none" strike="noStrike">
                          <a:effectLst/>
                          <a:latin typeface="Times New Roman" panose="02020603050405020304" pitchFamily="18" charset="0"/>
                          <a:cs typeface="Times New Roman" panose="02020603050405020304" pitchFamily="18" charset="0"/>
                        </a:rPr>
                        <a:t>Trixie. </a:t>
                      </a:r>
                      <a:br>
                        <a:rPr lang="en-US"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Якісна, з привабливим для собак звуком, ця іграшка має усі необхідні характеристики, щоб стати улюбленою забавкою чотирилапому непосиді.</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Розмір: 40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Склад: плюш (поліестер)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игрушечный сурикат от Trixie.</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Качественная, с привлекательным для собак звуком, эта игрушка обладает всеми характеристиками, чтобы стать любимой забавой для воспитанников-непосед.</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Размер: 40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Состав плюш (полиэстер)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4408259"/>
                  </a:ext>
                </a:extLst>
              </a:tr>
              <a:tr h="849322">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35674</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dirty="0">
                          <a:effectLst/>
                          <a:latin typeface="Times New Roman" panose="02020603050405020304" pitchFamily="18" charset="0"/>
                          <a:cs typeface="Times New Roman" panose="02020603050405020304" pitchFamily="18" charset="0"/>
                        </a:rPr>
                        <a:t>Панда плюш 26см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000" u="none" strike="noStrike" dirty="0">
                          <a:effectLst/>
                          <a:latin typeface="Times New Roman" panose="02020603050405020304" pitchFamily="18" charset="0"/>
                          <a:cs typeface="Times New Roman" panose="02020603050405020304" pitchFamily="18" charset="0"/>
                        </a:rPr>
                        <a:t>TRIXIE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a:effectLst/>
                          <a:latin typeface="Times New Roman" panose="02020603050405020304" pitchFamily="18" charset="0"/>
                          <a:cs typeface="Times New Roman" panose="02020603050405020304" pitchFamily="18" charset="0"/>
                        </a:rPr>
                        <a:t>новинка</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іграшкова панда  від </a:t>
                      </a:r>
                      <a:r>
                        <a:rPr lang="en-US" sz="900" u="none" strike="noStrike">
                          <a:effectLst/>
                          <a:latin typeface="Times New Roman" panose="02020603050405020304" pitchFamily="18" charset="0"/>
                          <a:cs typeface="Times New Roman" panose="02020603050405020304" pitchFamily="18" charset="0"/>
                        </a:rPr>
                        <a:t>Trixie. </a:t>
                      </a:r>
                      <a:br>
                        <a:rPr lang="en-US"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Якісна, з привабливим для собак звуком, ця іграшка має усі необхідні характеристики, щоб стати улюбленою забавкою чотирилапому непосиді.</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Розмір: 26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Склад: плюш (поліестер)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игрушечная панда  от Trixie.</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Качественная, с привлекательным для собак звуком, эта игрушка обладает всеми характеристиками, чтобы стать любимой забавой для воспитанников-непосед.</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Размер: 26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Состав плюш (полиэстер)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8547025"/>
                  </a:ext>
                </a:extLst>
              </a:tr>
              <a:tr h="849322">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35678</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a:effectLst/>
                          <a:latin typeface="Times New Roman" panose="02020603050405020304" pitchFamily="18" charset="0"/>
                          <a:cs typeface="Times New Roman" panose="02020603050405020304" pitchFamily="18" charset="0"/>
                        </a:rPr>
                        <a:t>Медведь плюш 27см</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000" u="none" strike="noStrike" dirty="0">
                          <a:effectLst/>
                          <a:latin typeface="Times New Roman" panose="02020603050405020304" pitchFamily="18" charset="0"/>
                          <a:cs typeface="Times New Roman" panose="02020603050405020304" pitchFamily="18" charset="0"/>
                        </a:rPr>
                        <a:t>TRIXIE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dirty="0">
                          <a:effectLst/>
                          <a:latin typeface="Times New Roman" panose="02020603050405020304" pitchFamily="18" charset="0"/>
                          <a:cs typeface="Times New Roman" panose="02020603050405020304" pitchFamily="18" charset="0"/>
                        </a:rPr>
                        <a:t>новинка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іграшковий  ведмедик  від </a:t>
                      </a:r>
                      <a:r>
                        <a:rPr lang="en-US" sz="900" u="none" strike="noStrike">
                          <a:effectLst/>
                          <a:latin typeface="Times New Roman" panose="02020603050405020304" pitchFamily="18" charset="0"/>
                          <a:cs typeface="Times New Roman" panose="02020603050405020304" pitchFamily="18" charset="0"/>
                        </a:rPr>
                        <a:t>Trixie. </a:t>
                      </a:r>
                      <a:br>
                        <a:rPr lang="en-US"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Якісна, з привабливим для собак звуком, ця іграшка має усі необхідні характеристики, щоб стати улюбленою забавкою чотирилапому непосиді.</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Розмір: 27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Склад: плюш (поліестер)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dirty="0">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игрушечный медвежонок  от </a:t>
                      </a:r>
                      <a:r>
                        <a:rPr lang="ru-RU" sz="900" u="none" strike="noStrike" dirty="0" err="1">
                          <a:effectLst/>
                          <a:latin typeface="Times New Roman" panose="02020603050405020304" pitchFamily="18" charset="0"/>
                          <a:cs typeface="Times New Roman" panose="02020603050405020304" pitchFamily="18" charset="0"/>
                        </a:rPr>
                        <a:t>Trixie</a:t>
                      </a:r>
                      <a:r>
                        <a:rPr lang="ru-RU" sz="900" u="none" strike="noStrike" dirty="0">
                          <a:effectLst/>
                          <a:latin typeface="Times New Roman" panose="02020603050405020304" pitchFamily="18" charset="0"/>
                          <a:cs typeface="Times New Roman" panose="02020603050405020304" pitchFamily="18" charset="0"/>
                        </a:rPr>
                        <a:t>.</a:t>
                      </a:r>
                      <a:br>
                        <a:rPr lang="ru-RU" sz="900" u="none" strike="noStrike" dirty="0">
                          <a:effectLst/>
                          <a:latin typeface="Times New Roman" panose="02020603050405020304" pitchFamily="18" charset="0"/>
                          <a:cs typeface="Times New Roman" panose="02020603050405020304" pitchFamily="18" charset="0"/>
                        </a:rPr>
                      </a:br>
                      <a:r>
                        <a:rPr lang="ru-RU" sz="900" u="none" strike="noStrike" dirty="0">
                          <a:effectLst/>
                          <a:latin typeface="Times New Roman" panose="02020603050405020304" pitchFamily="18" charset="0"/>
                          <a:cs typeface="Times New Roman" panose="02020603050405020304" pitchFamily="18" charset="0"/>
                        </a:rPr>
                        <a:t>Качественная, с привлекательным для собак звуком, эта игрушка обладает всеми характеристиками, чтобы стать любимой забавой для воспитанников-непосед.</a:t>
                      </a:r>
                      <a:br>
                        <a:rPr lang="ru-RU" sz="900" u="none" strike="noStrike" dirty="0">
                          <a:effectLst/>
                          <a:latin typeface="Times New Roman" panose="02020603050405020304" pitchFamily="18" charset="0"/>
                          <a:cs typeface="Times New Roman" panose="02020603050405020304" pitchFamily="18" charset="0"/>
                        </a:rPr>
                      </a:br>
                      <a:r>
                        <a:rPr lang="ru-RU" sz="900" u="none" strike="noStrike" dirty="0">
                          <a:effectLst/>
                          <a:latin typeface="Times New Roman" panose="02020603050405020304" pitchFamily="18" charset="0"/>
                          <a:cs typeface="Times New Roman" panose="02020603050405020304" pitchFamily="18" charset="0"/>
                        </a:rPr>
                        <a:t>Размер: 27 см</a:t>
                      </a:r>
                      <a:br>
                        <a:rPr lang="ru-RU" sz="900" u="none" strike="noStrike" dirty="0">
                          <a:effectLst/>
                          <a:latin typeface="Times New Roman" panose="02020603050405020304" pitchFamily="18" charset="0"/>
                          <a:cs typeface="Times New Roman" panose="02020603050405020304" pitchFamily="18" charset="0"/>
                        </a:rPr>
                      </a:br>
                      <a:r>
                        <a:rPr lang="ru-RU" sz="900" u="none" strike="noStrike" dirty="0">
                          <a:effectLst/>
                          <a:latin typeface="Times New Roman" panose="02020603050405020304" pitchFamily="18" charset="0"/>
                          <a:cs typeface="Times New Roman" panose="02020603050405020304" pitchFamily="18" charset="0"/>
                        </a:rPr>
                        <a:t>Состав плюш (полиэстер)</a:t>
                      </a:r>
                      <a:br>
                        <a:rPr lang="ru-RU" sz="900" u="none" strike="noStrike" dirty="0">
                          <a:effectLst/>
                          <a:latin typeface="Times New Roman" panose="02020603050405020304" pitchFamily="18" charset="0"/>
                          <a:cs typeface="Times New Roman" panose="02020603050405020304" pitchFamily="18" charset="0"/>
                        </a:rPr>
                      </a:b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0487411"/>
                  </a:ext>
                </a:extLst>
              </a:tr>
            </a:tbl>
          </a:graphicData>
        </a:graphic>
      </p:graphicFrame>
      <p:pic>
        <p:nvPicPr>
          <p:cNvPr id="3" name="Рисунок 2"/>
          <p:cNvPicPr>
            <a:picLocks noChangeAspect="1"/>
          </p:cNvPicPr>
          <p:nvPr/>
        </p:nvPicPr>
        <p:blipFill>
          <a:blip r:embed="rId3"/>
          <a:stretch>
            <a:fillRect/>
          </a:stretch>
        </p:blipFill>
        <p:spPr>
          <a:xfrm>
            <a:off x="577562" y="414708"/>
            <a:ext cx="1350237" cy="1884536"/>
          </a:xfrm>
          <a:prstGeom prst="rect">
            <a:avLst/>
          </a:prstGeom>
        </p:spPr>
      </p:pic>
      <p:pic>
        <p:nvPicPr>
          <p:cNvPr id="4" name="Рисунок 3"/>
          <p:cNvPicPr>
            <a:picLocks noChangeAspect="1"/>
          </p:cNvPicPr>
          <p:nvPr/>
        </p:nvPicPr>
        <p:blipFill>
          <a:blip r:embed="rId4"/>
          <a:stretch>
            <a:fillRect/>
          </a:stretch>
        </p:blipFill>
        <p:spPr>
          <a:xfrm>
            <a:off x="717131" y="2299244"/>
            <a:ext cx="1272018" cy="1714825"/>
          </a:xfrm>
          <a:prstGeom prst="rect">
            <a:avLst/>
          </a:prstGeom>
        </p:spPr>
      </p:pic>
      <p:pic>
        <p:nvPicPr>
          <p:cNvPr id="5" name="Рисунок 4"/>
          <p:cNvPicPr>
            <a:picLocks noChangeAspect="1"/>
          </p:cNvPicPr>
          <p:nvPr/>
        </p:nvPicPr>
        <p:blipFill>
          <a:blip r:embed="rId5"/>
          <a:stretch>
            <a:fillRect/>
          </a:stretch>
        </p:blipFill>
        <p:spPr>
          <a:xfrm>
            <a:off x="577562" y="3832749"/>
            <a:ext cx="1426729" cy="1593824"/>
          </a:xfrm>
          <a:prstGeom prst="rect">
            <a:avLst/>
          </a:prstGeom>
        </p:spPr>
      </p:pic>
      <p:pic>
        <p:nvPicPr>
          <p:cNvPr id="6" name="Рисунок 5"/>
          <p:cNvPicPr>
            <a:picLocks noChangeAspect="1"/>
          </p:cNvPicPr>
          <p:nvPr/>
        </p:nvPicPr>
        <p:blipFill>
          <a:blip r:embed="rId6"/>
          <a:stretch>
            <a:fillRect/>
          </a:stretch>
        </p:blipFill>
        <p:spPr>
          <a:xfrm>
            <a:off x="393471" y="5426573"/>
            <a:ext cx="1534328" cy="1431826"/>
          </a:xfrm>
          <a:prstGeom prst="rect">
            <a:avLst/>
          </a:prstGeom>
        </p:spPr>
      </p:pic>
      <p:sp>
        <p:nvSpPr>
          <p:cNvPr id="8" name="TextBox 7"/>
          <p:cNvSpPr txBox="1"/>
          <p:nvPr/>
        </p:nvSpPr>
        <p:spPr>
          <a:xfrm>
            <a:off x="73891" y="110836"/>
            <a:ext cx="25861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dirty="0" smtClean="0">
                <a:solidFill>
                  <a:srgbClr val="000000"/>
                </a:solidFill>
                <a:latin typeface="Times New Roman" panose="02020603050405020304" pitchFamily="18" charset="0"/>
                <a:ea typeface="Arial"/>
                <a:cs typeface="Times New Roman" panose="02020603050405020304" pitchFamily="18" charset="0"/>
                <a:sym typeface="Arial"/>
              </a:rPr>
              <a:t>Описание новинки</a:t>
            </a:r>
            <a:endParaRPr kumimoji="0" lang="ru-RU" sz="1800" b="0" i="0" u="none" strike="noStrike" cap="none" spc="0" normalizeH="0" baseline="0" dirty="0">
              <a:ln>
                <a:noFill/>
              </a:ln>
              <a:solidFill>
                <a:srgbClr val="000000"/>
              </a:solidFill>
              <a:effectLst/>
              <a:uFillTx/>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379154718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53223915"/>
              </p:ext>
            </p:extLst>
          </p:nvPr>
        </p:nvGraphicFramePr>
        <p:xfrm>
          <a:off x="2583584" y="120072"/>
          <a:ext cx="9294378" cy="6604356"/>
        </p:xfrm>
        <a:graphic>
          <a:graphicData uri="http://schemas.openxmlformats.org/drawingml/2006/table">
            <a:tbl>
              <a:tblPr>
                <a:tableStyleId>{5C22544A-7EE6-4342-B048-85BDC9FD1C3A}</a:tableStyleId>
              </a:tblPr>
              <a:tblGrid>
                <a:gridCol w="594100">
                  <a:extLst>
                    <a:ext uri="{9D8B030D-6E8A-4147-A177-3AD203B41FA5}">
                      <a16:colId xmlns:a16="http://schemas.microsoft.com/office/drawing/2014/main" val="616350727"/>
                    </a:ext>
                  </a:extLst>
                </a:gridCol>
                <a:gridCol w="1153783">
                  <a:extLst>
                    <a:ext uri="{9D8B030D-6E8A-4147-A177-3AD203B41FA5}">
                      <a16:colId xmlns:a16="http://schemas.microsoft.com/office/drawing/2014/main" val="3434609521"/>
                    </a:ext>
                  </a:extLst>
                </a:gridCol>
                <a:gridCol w="661637">
                  <a:extLst>
                    <a:ext uri="{9D8B030D-6E8A-4147-A177-3AD203B41FA5}">
                      <a16:colId xmlns:a16="http://schemas.microsoft.com/office/drawing/2014/main" val="1449729714"/>
                    </a:ext>
                  </a:extLst>
                </a:gridCol>
                <a:gridCol w="556158">
                  <a:extLst>
                    <a:ext uri="{9D8B030D-6E8A-4147-A177-3AD203B41FA5}">
                      <a16:colId xmlns:a16="http://schemas.microsoft.com/office/drawing/2014/main" val="305929250"/>
                    </a:ext>
                  </a:extLst>
                </a:gridCol>
                <a:gridCol w="3049283">
                  <a:extLst>
                    <a:ext uri="{9D8B030D-6E8A-4147-A177-3AD203B41FA5}">
                      <a16:colId xmlns:a16="http://schemas.microsoft.com/office/drawing/2014/main" val="2269400605"/>
                    </a:ext>
                  </a:extLst>
                </a:gridCol>
                <a:gridCol w="3279417">
                  <a:extLst>
                    <a:ext uri="{9D8B030D-6E8A-4147-A177-3AD203B41FA5}">
                      <a16:colId xmlns:a16="http://schemas.microsoft.com/office/drawing/2014/main" val="2062253374"/>
                    </a:ext>
                  </a:extLst>
                </a:gridCol>
              </a:tblGrid>
              <a:tr h="1323109">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35680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dirty="0">
                          <a:effectLst/>
                          <a:latin typeface="Times New Roman" panose="02020603050405020304" pitchFamily="18" charset="0"/>
                          <a:cs typeface="Times New Roman" panose="02020603050405020304" pitchFamily="18" charset="0"/>
                        </a:rPr>
                        <a:t>Птица плюш 44см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000" u="none" strike="noStrike">
                          <a:effectLst/>
                          <a:latin typeface="Times New Roman" panose="02020603050405020304" pitchFamily="18" charset="0"/>
                          <a:cs typeface="Times New Roman" panose="02020603050405020304" pitchFamily="18" charset="0"/>
                        </a:rPr>
                        <a:t>TRIXIE</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a:effectLst/>
                          <a:latin typeface="Times New Roman" panose="02020603050405020304" pitchFamily="18" charset="0"/>
                          <a:cs typeface="Times New Roman" panose="02020603050405020304" pitchFamily="18" charset="0"/>
                        </a:rPr>
                        <a:t>новинка</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іграшкова  пташка  від </a:t>
                      </a:r>
                      <a:r>
                        <a:rPr lang="en-US" sz="900" u="none" strike="noStrike">
                          <a:effectLst/>
                          <a:latin typeface="Times New Roman" panose="02020603050405020304" pitchFamily="18" charset="0"/>
                          <a:cs typeface="Times New Roman" panose="02020603050405020304" pitchFamily="18" charset="0"/>
                        </a:rPr>
                        <a:t>Trixie. </a:t>
                      </a:r>
                      <a:br>
                        <a:rPr lang="en-US"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Якісна, з привабливим для собак звуком, ця іграшка має усі необхідні характеристики, щоб стати улюбленою забавкою чотирилапому непосиді.</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Розмір: 44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Склад: плюш (поліестер)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игрушечная птица  от Trixie.</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Качественная, с привлекательным для собак звуком, эта игрушка обладает всеми характеристиками, чтобы стать любимой забавой для воспитанников-непосед.</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Размер: 44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Состав плюш (полиэстер)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5184412"/>
                  </a:ext>
                </a:extLst>
              </a:tr>
              <a:tr h="1323109">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35681</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dirty="0">
                          <a:effectLst/>
                          <a:latin typeface="Times New Roman" panose="02020603050405020304" pitchFamily="18" charset="0"/>
                          <a:cs typeface="Times New Roman" panose="02020603050405020304" pitchFamily="18" charset="0"/>
                        </a:rPr>
                        <a:t>Клещ плюш 24см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000" u="none" strike="noStrike" dirty="0">
                          <a:effectLst/>
                          <a:latin typeface="Times New Roman" panose="02020603050405020304" pitchFamily="18" charset="0"/>
                          <a:cs typeface="Times New Roman" panose="02020603050405020304" pitchFamily="18" charset="0"/>
                        </a:rPr>
                        <a:t>TRIXIE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a:effectLst/>
                          <a:latin typeface="Times New Roman" panose="02020603050405020304" pitchFamily="18" charset="0"/>
                          <a:cs typeface="Times New Roman" panose="02020603050405020304" pitchFamily="18" charset="0"/>
                        </a:rPr>
                        <a:t>новинка</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іграшка  "Кліщ"  від </a:t>
                      </a:r>
                      <a:r>
                        <a:rPr lang="en-US" sz="900" u="none" strike="noStrike">
                          <a:effectLst/>
                          <a:latin typeface="Times New Roman" panose="02020603050405020304" pitchFamily="18" charset="0"/>
                          <a:cs typeface="Times New Roman" panose="02020603050405020304" pitchFamily="18" charset="0"/>
                        </a:rPr>
                        <a:t>Trixie. </a:t>
                      </a:r>
                      <a:br>
                        <a:rPr lang="en-US"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Якісна, з привабливим для собак звуком, ця іграшка має усі необхідні характеристики, щоб стати улюбленою забавкою чотирилапому непосиді.</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Розмір: 24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Склад: плюш (поліестер)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игрушка "Клещ"  от Trixie.</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Качественная, с привлекательным для собак звуком, эта игрушка обладает всеми характеристиками, чтобы стать любимой забавой для воспитанников-непосед.</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Размер: 24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Состав плюш (полиэстер)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6827766"/>
                  </a:ext>
                </a:extLst>
              </a:tr>
              <a:tr h="1323109">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35773</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dirty="0">
                          <a:effectLst/>
                          <a:latin typeface="Times New Roman" panose="02020603050405020304" pitchFamily="18" charset="0"/>
                          <a:cs typeface="Times New Roman" panose="02020603050405020304" pitchFamily="18" charset="0"/>
                        </a:rPr>
                        <a:t>Лось полиэстер 23см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000" u="none" strike="noStrike" dirty="0">
                          <a:effectLst/>
                          <a:latin typeface="Times New Roman" panose="02020603050405020304" pitchFamily="18" charset="0"/>
                          <a:cs typeface="Times New Roman" panose="02020603050405020304" pitchFamily="18" charset="0"/>
                        </a:rPr>
                        <a:t>TRIXIE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a:effectLst/>
                          <a:latin typeface="Times New Roman" panose="02020603050405020304" pitchFamily="18" charset="0"/>
                          <a:cs typeface="Times New Roman" panose="02020603050405020304" pitchFamily="18" charset="0"/>
                        </a:rPr>
                        <a:t>новинка</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іграшковий  лось  від </a:t>
                      </a:r>
                      <a:r>
                        <a:rPr lang="en-US" sz="900" u="none" strike="noStrike">
                          <a:effectLst/>
                          <a:latin typeface="Times New Roman" panose="02020603050405020304" pitchFamily="18" charset="0"/>
                          <a:cs typeface="Times New Roman" panose="02020603050405020304" pitchFamily="18" charset="0"/>
                        </a:rPr>
                        <a:t>Trixie. </a:t>
                      </a:r>
                      <a:br>
                        <a:rPr lang="en-US"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Якісна, з привабливим для собак звуком, ця іграшка має усі необхідні характеристики, щоб стати улюбленою забавкою чотирилапому непосиді.</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Розмір: 23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Склад: плюш (поліестер)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игрушечный лось  от Trixie.</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Качественная, с привлекательным для собак звуком, эта игрушка обладает всеми характеристиками, чтобы стать любимой забавой для воспитанников-непосед.</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Размер: 23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Состав плюш (полиэстер)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1815676"/>
                  </a:ext>
                </a:extLst>
              </a:tr>
              <a:tr h="1323109">
                <a:tc>
                  <a:txBody>
                    <a:bodyPr/>
                    <a:lstStyle/>
                    <a:p>
                      <a:pPr algn="ctr" fontAlgn="ctr"/>
                      <a:r>
                        <a:rPr lang="ru-RU" sz="1000" b="1" u="none" strike="noStrike" dirty="0">
                          <a:effectLst/>
                          <a:latin typeface="Times New Roman" panose="02020603050405020304" pitchFamily="18" charset="0"/>
                          <a:cs typeface="Times New Roman" panose="02020603050405020304" pitchFamily="18" charset="0"/>
                        </a:rPr>
                        <a:t>35774</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a:effectLst/>
                          <a:latin typeface="Times New Roman" panose="02020603050405020304" pitchFamily="18" charset="0"/>
                          <a:cs typeface="Times New Roman" panose="02020603050405020304" pitchFamily="18" charset="0"/>
                        </a:rPr>
                        <a:t>Игрушка жираф,52 </a:t>
                      </a:r>
                      <a:r>
                        <a:rPr lang="en-US" sz="1000" u="none" strike="noStrike">
                          <a:effectLst/>
                          <a:latin typeface="Times New Roman" panose="02020603050405020304" pitchFamily="18" charset="0"/>
                          <a:cs typeface="Times New Roman" panose="02020603050405020304" pitchFamily="18" charset="0"/>
                        </a:rPr>
                        <a:t>c</a:t>
                      </a:r>
                      <a:r>
                        <a:rPr lang="ru-RU" sz="1000" u="none" strike="noStrike">
                          <a:effectLst/>
                          <a:latin typeface="Times New Roman" panose="02020603050405020304" pitchFamily="18" charset="0"/>
                          <a:cs typeface="Times New Roman" panose="02020603050405020304" pitchFamily="18" charset="0"/>
                        </a:rPr>
                        <a:t>м, полиэстер</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en-US" sz="1000" u="none" strike="noStrike" dirty="0">
                          <a:effectLst/>
                          <a:latin typeface="Times New Roman" panose="02020603050405020304" pitchFamily="18" charset="0"/>
                          <a:cs typeface="Times New Roman" panose="02020603050405020304" pitchFamily="18" charset="0"/>
                        </a:rPr>
                        <a:t>TRIXIE</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1000" u="none" strike="noStrike" dirty="0">
                          <a:effectLst/>
                          <a:latin typeface="Times New Roman" panose="02020603050405020304" pitchFamily="18" charset="0"/>
                          <a:cs typeface="Times New Roman" panose="02020603050405020304" pitchFamily="18" charset="0"/>
                        </a:rPr>
                        <a:t>новинка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іграшковий жираф  від </a:t>
                      </a:r>
                      <a:r>
                        <a:rPr lang="en-US" sz="900" u="none" strike="noStrike">
                          <a:effectLst/>
                          <a:latin typeface="Times New Roman" panose="02020603050405020304" pitchFamily="18" charset="0"/>
                          <a:cs typeface="Times New Roman" panose="02020603050405020304" pitchFamily="18" charset="0"/>
                        </a:rPr>
                        <a:t>Trixie. </a:t>
                      </a:r>
                      <a:br>
                        <a:rPr lang="en-US"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Якісна, з привабливим для собак звуком, ця іграшка має усі необхідні характеристики, щоб стати улюбленою забавкою чотирилапому непосиді.</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Розмір: 52 см</a:t>
                      </a:r>
                      <a:br>
                        <a:rPr lang="ru-RU" sz="900" u="none" strike="noStrike">
                          <a:effectLst/>
                          <a:latin typeface="Times New Roman" panose="02020603050405020304" pitchFamily="18" charset="0"/>
                          <a:cs typeface="Times New Roman" panose="02020603050405020304" pitchFamily="18" charset="0"/>
                        </a:rPr>
                      </a:br>
                      <a:r>
                        <a:rPr lang="ru-RU" sz="900" u="none" strike="noStrike">
                          <a:effectLst/>
                          <a:latin typeface="Times New Roman" panose="02020603050405020304" pitchFamily="18" charset="0"/>
                          <a:cs typeface="Times New Roman" panose="02020603050405020304" pitchFamily="18" charset="0"/>
                        </a:rPr>
                        <a:t>Склад: плюш (поліестер)</a:t>
                      </a:r>
                      <a:br>
                        <a:rPr lang="ru-RU" sz="900" u="none" strike="noStrike">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ru-RU" sz="900" u="none" strike="noStrike" dirty="0">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игрушечный жираф  от </a:t>
                      </a:r>
                      <a:r>
                        <a:rPr lang="ru-RU" sz="900" u="none" strike="noStrike" dirty="0" err="1">
                          <a:effectLst/>
                          <a:latin typeface="Times New Roman" panose="02020603050405020304" pitchFamily="18" charset="0"/>
                          <a:cs typeface="Times New Roman" panose="02020603050405020304" pitchFamily="18" charset="0"/>
                        </a:rPr>
                        <a:t>Trixie</a:t>
                      </a:r>
                      <a:r>
                        <a:rPr lang="ru-RU" sz="900" u="none" strike="noStrike" dirty="0">
                          <a:effectLst/>
                          <a:latin typeface="Times New Roman" panose="02020603050405020304" pitchFamily="18" charset="0"/>
                          <a:cs typeface="Times New Roman" panose="02020603050405020304" pitchFamily="18" charset="0"/>
                        </a:rPr>
                        <a:t>.</a:t>
                      </a:r>
                      <a:br>
                        <a:rPr lang="ru-RU" sz="900" u="none" strike="noStrike" dirty="0">
                          <a:effectLst/>
                          <a:latin typeface="Times New Roman" panose="02020603050405020304" pitchFamily="18" charset="0"/>
                          <a:cs typeface="Times New Roman" panose="02020603050405020304" pitchFamily="18" charset="0"/>
                        </a:rPr>
                      </a:br>
                      <a:r>
                        <a:rPr lang="ru-RU" sz="900" u="none" strike="noStrike" dirty="0">
                          <a:effectLst/>
                          <a:latin typeface="Times New Roman" panose="02020603050405020304" pitchFamily="18" charset="0"/>
                          <a:cs typeface="Times New Roman" panose="02020603050405020304" pitchFamily="18" charset="0"/>
                        </a:rPr>
                        <a:t>Качественная, с привлекательным для собак звуком, эта игрушка обладает всеми характеристиками, чтобы стать любимой забавой для воспитанников-непосед.</a:t>
                      </a:r>
                      <a:br>
                        <a:rPr lang="ru-RU" sz="900" u="none" strike="noStrike" dirty="0">
                          <a:effectLst/>
                          <a:latin typeface="Times New Roman" panose="02020603050405020304" pitchFamily="18" charset="0"/>
                          <a:cs typeface="Times New Roman" panose="02020603050405020304" pitchFamily="18" charset="0"/>
                        </a:rPr>
                      </a:br>
                      <a:r>
                        <a:rPr lang="ru-RU" sz="900" u="none" strike="noStrike" dirty="0">
                          <a:effectLst/>
                          <a:latin typeface="Times New Roman" panose="02020603050405020304" pitchFamily="18" charset="0"/>
                          <a:cs typeface="Times New Roman" panose="02020603050405020304" pitchFamily="18" charset="0"/>
                        </a:rPr>
                        <a:t>Размер: 52 см</a:t>
                      </a:r>
                      <a:br>
                        <a:rPr lang="ru-RU" sz="900" u="none" strike="noStrike" dirty="0">
                          <a:effectLst/>
                          <a:latin typeface="Times New Roman" panose="02020603050405020304" pitchFamily="18" charset="0"/>
                          <a:cs typeface="Times New Roman" panose="02020603050405020304" pitchFamily="18" charset="0"/>
                        </a:rPr>
                      </a:br>
                      <a:r>
                        <a:rPr lang="ru-RU" sz="900" u="none" strike="noStrike" dirty="0">
                          <a:effectLst/>
                          <a:latin typeface="Times New Roman" panose="02020603050405020304" pitchFamily="18" charset="0"/>
                          <a:cs typeface="Times New Roman" panose="02020603050405020304" pitchFamily="18" charset="0"/>
                        </a:rPr>
                        <a:t>Состав плюш (полиэстер)</a:t>
                      </a:r>
                      <a:br>
                        <a:rPr lang="ru-RU" sz="900" u="none" strike="noStrike" dirty="0">
                          <a:effectLst/>
                          <a:latin typeface="Times New Roman" panose="02020603050405020304" pitchFamily="18" charset="0"/>
                          <a:cs typeface="Times New Roman" panose="02020603050405020304" pitchFamily="18" charset="0"/>
                        </a:rPr>
                      </a:b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169" marR="5169" marT="5169"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753180"/>
                  </a:ext>
                </a:extLst>
              </a:tr>
            </a:tbl>
          </a:graphicData>
        </a:graphic>
      </p:graphicFrame>
      <p:pic>
        <p:nvPicPr>
          <p:cNvPr id="3" name="Рисунок 2"/>
          <p:cNvPicPr>
            <a:picLocks noChangeAspect="1"/>
          </p:cNvPicPr>
          <p:nvPr/>
        </p:nvPicPr>
        <p:blipFill>
          <a:blip r:embed="rId3"/>
          <a:stretch>
            <a:fillRect/>
          </a:stretch>
        </p:blipFill>
        <p:spPr>
          <a:xfrm>
            <a:off x="1349663" y="249237"/>
            <a:ext cx="1143000" cy="2295525"/>
          </a:xfrm>
          <a:prstGeom prst="rect">
            <a:avLst/>
          </a:prstGeom>
        </p:spPr>
      </p:pic>
      <p:pic>
        <p:nvPicPr>
          <p:cNvPr id="4" name="Рисунок 3"/>
          <p:cNvPicPr>
            <a:picLocks noChangeAspect="1"/>
          </p:cNvPicPr>
          <p:nvPr/>
        </p:nvPicPr>
        <p:blipFill>
          <a:blip r:embed="rId4"/>
          <a:stretch>
            <a:fillRect/>
          </a:stretch>
        </p:blipFill>
        <p:spPr>
          <a:xfrm>
            <a:off x="436911" y="2419927"/>
            <a:ext cx="2146673" cy="1401073"/>
          </a:xfrm>
          <a:prstGeom prst="rect">
            <a:avLst/>
          </a:prstGeom>
        </p:spPr>
      </p:pic>
      <p:pic>
        <p:nvPicPr>
          <p:cNvPr id="5" name="Рисунок 4"/>
          <p:cNvPicPr>
            <a:picLocks noChangeAspect="1"/>
          </p:cNvPicPr>
          <p:nvPr/>
        </p:nvPicPr>
        <p:blipFill>
          <a:blip r:embed="rId5"/>
          <a:stretch>
            <a:fillRect/>
          </a:stretch>
        </p:blipFill>
        <p:spPr>
          <a:xfrm>
            <a:off x="0" y="3659199"/>
            <a:ext cx="1881621" cy="1786070"/>
          </a:xfrm>
          <a:prstGeom prst="rect">
            <a:avLst/>
          </a:prstGeom>
        </p:spPr>
      </p:pic>
      <p:pic>
        <p:nvPicPr>
          <p:cNvPr id="7" name="Рисунок 6"/>
          <p:cNvPicPr>
            <a:picLocks noChangeAspect="1"/>
          </p:cNvPicPr>
          <p:nvPr/>
        </p:nvPicPr>
        <p:blipFill>
          <a:blip r:embed="rId6"/>
          <a:stretch>
            <a:fillRect/>
          </a:stretch>
        </p:blipFill>
        <p:spPr>
          <a:xfrm>
            <a:off x="1667944" y="4844617"/>
            <a:ext cx="912422" cy="2013279"/>
          </a:xfrm>
          <a:prstGeom prst="rect">
            <a:avLst/>
          </a:prstGeom>
        </p:spPr>
      </p:pic>
      <p:sp>
        <p:nvSpPr>
          <p:cNvPr id="8" name="TextBox 7"/>
          <p:cNvSpPr txBox="1"/>
          <p:nvPr/>
        </p:nvSpPr>
        <p:spPr>
          <a:xfrm>
            <a:off x="73891" y="110836"/>
            <a:ext cx="25861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dirty="0" smtClean="0">
                <a:solidFill>
                  <a:srgbClr val="000000"/>
                </a:solidFill>
                <a:latin typeface="Times New Roman" panose="02020603050405020304" pitchFamily="18" charset="0"/>
                <a:ea typeface="Arial"/>
                <a:cs typeface="Times New Roman" panose="02020603050405020304" pitchFamily="18" charset="0"/>
                <a:sym typeface="Arial"/>
              </a:rPr>
              <a:t>Описание новинки</a:t>
            </a:r>
            <a:endParaRPr kumimoji="0" lang="ru-RU" sz="1800" b="0" i="0" u="none" strike="noStrike" cap="none" spc="0" normalizeH="0" baseline="0" dirty="0">
              <a:ln>
                <a:noFill/>
              </a:ln>
              <a:solidFill>
                <a:srgbClr val="000000"/>
              </a:solidFill>
              <a:effectLst/>
              <a:uFillTx/>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392543281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951330041"/>
              </p:ext>
            </p:extLst>
          </p:nvPr>
        </p:nvGraphicFramePr>
        <p:xfrm>
          <a:off x="1616362" y="600363"/>
          <a:ext cx="10409383" cy="5661891"/>
        </p:xfrm>
        <a:graphic>
          <a:graphicData uri="http://schemas.openxmlformats.org/drawingml/2006/table">
            <a:tbl>
              <a:tblPr/>
              <a:tblGrid>
                <a:gridCol w="665373">
                  <a:extLst>
                    <a:ext uri="{9D8B030D-6E8A-4147-A177-3AD203B41FA5}">
                      <a16:colId xmlns:a16="http://schemas.microsoft.com/office/drawing/2014/main" val="3175075866"/>
                    </a:ext>
                  </a:extLst>
                </a:gridCol>
                <a:gridCol w="1881075">
                  <a:extLst>
                    <a:ext uri="{9D8B030D-6E8A-4147-A177-3AD203B41FA5}">
                      <a16:colId xmlns:a16="http://schemas.microsoft.com/office/drawing/2014/main" val="2112057756"/>
                    </a:ext>
                  </a:extLst>
                </a:gridCol>
                <a:gridCol w="529525">
                  <a:extLst>
                    <a:ext uri="{9D8B030D-6E8A-4147-A177-3AD203B41FA5}">
                      <a16:colId xmlns:a16="http://schemas.microsoft.com/office/drawing/2014/main" val="2757642329"/>
                    </a:ext>
                  </a:extLst>
                </a:gridCol>
                <a:gridCol w="619443">
                  <a:extLst>
                    <a:ext uri="{9D8B030D-6E8A-4147-A177-3AD203B41FA5}">
                      <a16:colId xmlns:a16="http://schemas.microsoft.com/office/drawing/2014/main" val="3531153186"/>
                    </a:ext>
                  </a:extLst>
                </a:gridCol>
                <a:gridCol w="3117199">
                  <a:extLst>
                    <a:ext uri="{9D8B030D-6E8A-4147-A177-3AD203B41FA5}">
                      <a16:colId xmlns:a16="http://schemas.microsoft.com/office/drawing/2014/main" val="2890773981"/>
                    </a:ext>
                  </a:extLst>
                </a:gridCol>
                <a:gridCol w="3596768">
                  <a:extLst>
                    <a:ext uri="{9D8B030D-6E8A-4147-A177-3AD203B41FA5}">
                      <a16:colId xmlns:a16="http://schemas.microsoft.com/office/drawing/2014/main" val="1912282770"/>
                    </a:ext>
                  </a:extLst>
                </a:gridCol>
              </a:tblGrid>
              <a:tr h="1946113">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35864</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Собака плюш 28см</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Щоб</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стосунки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з песиком не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були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зіпсовані</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понівеченим</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одягом</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погризеними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речами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чи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меблями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не дозволяйте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йому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сумувати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Для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цього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запропонуйте</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улюбленцю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цікаву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іграшку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яка б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привертала</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його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увагу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не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лишаючи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часу на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капості</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Відмінним</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варіантом</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стане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іграшковий</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песик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від</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cs typeface="Times New Roman" panose="02020603050405020304" pitchFamily="18" charset="0"/>
                        </a:rPr>
                        <a:t>Trixie. </a:t>
                      </a:r>
                      <a:br>
                        <a:rPr lang="en-US"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Якісна</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з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привабливим</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для собак звуком та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шурхотінням</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фольги,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ця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іграшка</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має</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усі</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необхідні</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характеристики,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щоб</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стати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улюбленою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забавкою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чотирилапому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непосиді</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Розмір</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28 см</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Склад: плюш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поліестер</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игрушечная собачка от Trixie.</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Качественная, с привлекательным для собак звуком и шелестением фольги, эта игрушка обладает всеми характеристиками, чтобы стать любимой забавой для воспитанников-непосед.</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Размер: 52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Состав плюш (полиэстер)</a:t>
                      </a:r>
                      <a:br>
                        <a:rPr lang="ru-RU" sz="900" b="0" i="0" u="none" strike="noStrike">
                          <a:solidFill>
                            <a:srgbClr val="000000"/>
                          </a:solidFill>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9255479"/>
                  </a:ext>
                </a:extLst>
              </a:tr>
              <a:tr h="1946113">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35964</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Медведь с заплаткой плюш 30см</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новинка</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іграшковий  ведмедик  від </a:t>
                      </a:r>
                      <a:r>
                        <a:rPr lang="en-US" sz="900" b="0" i="0" u="none" strike="noStrike">
                          <a:solidFill>
                            <a:srgbClr val="000000"/>
                          </a:solidFill>
                          <a:effectLst/>
                          <a:latin typeface="Times New Roman" panose="02020603050405020304" pitchFamily="18" charset="0"/>
                          <a:cs typeface="Times New Roman" panose="02020603050405020304" pitchFamily="18" charset="0"/>
                        </a:rPr>
                        <a:t>Trixie. </a:t>
                      </a:r>
                      <a:br>
                        <a:rPr lang="en-US"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Якісна, з привабливим для собак звуком, ця іграшка має усі необхідні характеристики, щоб стати улюбленою забавкою чотирилапому непосиді.</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Розмір: 30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Склад: плюш (поліестер)</a:t>
                      </a:r>
                      <a:br>
                        <a:rPr lang="ru-RU" sz="900" b="0" i="0" u="none" strike="noStrike">
                          <a:solidFill>
                            <a:srgbClr val="000000"/>
                          </a:solidFill>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игрушечный медвежонок  от Trixie.</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Качественная, с привлекательным для собак звуком, эта игрушка обладает всеми характеристиками, чтобы стать любимой забавой для воспитанников-непосед.</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Размер: 30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Состав плюш (полиэстер)</a:t>
                      </a:r>
                      <a:br>
                        <a:rPr lang="ru-RU" sz="900" b="0" i="0" u="none" strike="noStrike">
                          <a:solidFill>
                            <a:srgbClr val="000000"/>
                          </a:solidFill>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1961146"/>
                  </a:ext>
                </a:extLst>
              </a:tr>
              <a:tr h="1769665">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35979</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Гриф плюш/ткань 33см</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TRIXIE</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новинка</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іграшкова пташка-гриф  від </a:t>
                      </a:r>
                      <a:r>
                        <a:rPr lang="en-US" sz="900" b="0" i="0" u="none" strike="noStrike">
                          <a:solidFill>
                            <a:srgbClr val="000000"/>
                          </a:solidFill>
                          <a:effectLst/>
                          <a:latin typeface="Times New Roman" panose="02020603050405020304" pitchFamily="18" charset="0"/>
                          <a:cs typeface="Times New Roman" panose="02020603050405020304" pitchFamily="18" charset="0"/>
                        </a:rPr>
                        <a:t>Trixie. </a:t>
                      </a:r>
                      <a:br>
                        <a:rPr lang="en-US"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Якісна іграшка має усі необхідні характеристики, щоб стати улюбленою забавкою чотирилапому непосиді.</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Розмір: 33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Склад: плюш (поліестер)</a:t>
                      </a:r>
                      <a:br>
                        <a:rPr lang="ru-RU" sz="900" b="0" i="0" u="none" strike="noStrike">
                          <a:solidFill>
                            <a:srgbClr val="000000"/>
                          </a:solidFill>
                          <a:effectLst/>
                          <a:latin typeface="Times New Roman" panose="02020603050405020304" pitchFamily="18" charset="0"/>
                          <a:cs typeface="Times New Roman" panose="02020603050405020304" pitchFamily="18" charset="0"/>
                        </a:rPr>
                      </a:b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игрушечная птица-гриф  от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Trixie</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Качественная игрушка обладает всеми характеристиками, чтобы стать любимой забавой для воспитанников-непосед.</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Размер: 33 см</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Состав плюш (полиэстер)</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3024320"/>
                  </a:ext>
                </a:extLst>
              </a:tr>
            </a:tbl>
          </a:graphicData>
        </a:graphic>
      </p:graphicFrame>
      <p:pic>
        <p:nvPicPr>
          <p:cNvPr id="4" name="Рисунок 3"/>
          <p:cNvPicPr>
            <a:picLocks noChangeAspect="1"/>
          </p:cNvPicPr>
          <p:nvPr/>
        </p:nvPicPr>
        <p:blipFill>
          <a:blip r:embed="rId3"/>
          <a:stretch>
            <a:fillRect/>
          </a:stretch>
        </p:blipFill>
        <p:spPr>
          <a:xfrm>
            <a:off x="287843" y="602976"/>
            <a:ext cx="1385598" cy="2117125"/>
          </a:xfrm>
          <a:prstGeom prst="rect">
            <a:avLst/>
          </a:prstGeom>
        </p:spPr>
      </p:pic>
      <p:pic>
        <p:nvPicPr>
          <p:cNvPr id="5" name="Рисунок 4"/>
          <p:cNvPicPr>
            <a:picLocks noChangeAspect="1"/>
          </p:cNvPicPr>
          <p:nvPr/>
        </p:nvPicPr>
        <p:blipFill>
          <a:blip r:embed="rId4"/>
          <a:stretch>
            <a:fillRect/>
          </a:stretch>
        </p:blipFill>
        <p:spPr>
          <a:xfrm>
            <a:off x="321611" y="2720101"/>
            <a:ext cx="1351830" cy="1750731"/>
          </a:xfrm>
          <a:prstGeom prst="rect">
            <a:avLst/>
          </a:prstGeom>
        </p:spPr>
      </p:pic>
      <p:pic>
        <p:nvPicPr>
          <p:cNvPr id="6" name="Рисунок 5"/>
          <p:cNvPicPr>
            <a:picLocks noChangeAspect="1"/>
          </p:cNvPicPr>
          <p:nvPr/>
        </p:nvPicPr>
        <p:blipFill>
          <a:blip r:embed="rId5"/>
          <a:stretch>
            <a:fillRect/>
          </a:stretch>
        </p:blipFill>
        <p:spPr>
          <a:xfrm>
            <a:off x="141539" y="4615471"/>
            <a:ext cx="1711974" cy="1855972"/>
          </a:xfrm>
          <a:prstGeom prst="rect">
            <a:avLst/>
          </a:prstGeom>
        </p:spPr>
      </p:pic>
      <p:sp>
        <p:nvSpPr>
          <p:cNvPr id="7" name="TextBox 6"/>
          <p:cNvSpPr txBox="1"/>
          <p:nvPr/>
        </p:nvSpPr>
        <p:spPr>
          <a:xfrm>
            <a:off x="73891" y="110836"/>
            <a:ext cx="25861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dirty="0" smtClean="0">
                <a:solidFill>
                  <a:srgbClr val="000000"/>
                </a:solidFill>
                <a:latin typeface="Times New Roman" panose="02020603050405020304" pitchFamily="18" charset="0"/>
                <a:ea typeface="Arial"/>
                <a:cs typeface="Times New Roman" panose="02020603050405020304" pitchFamily="18" charset="0"/>
                <a:sym typeface="Arial"/>
              </a:rPr>
              <a:t>Описание новинки</a:t>
            </a:r>
            <a:endParaRPr kumimoji="0" lang="ru-RU" sz="1800" b="0" i="0" u="none" strike="noStrike" cap="none" spc="0" normalizeH="0" baseline="0" dirty="0">
              <a:ln>
                <a:noFill/>
              </a:ln>
              <a:solidFill>
                <a:srgbClr val="000000"/>
              </a:solidFill>
              <a:effectLst/>
              <a:uFillTx/>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421127244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52432867"/>
              </p:ext>
            </p:extLst>
          </p:nvPr>
        </p:nvGraphicFramePr>
        <p:xfrm>
          <a:off x="1976582" y="1774312"/>
          <a:ext cx="10012219" cy="3711376"/>
        </p:xfrm>
        <a:graphic>
          <a:graphicData uri="http://schemas.openxmlformats.org/drawingml/2006/table">
            <a:tbl>
              <a:tblPr/>
              <a:tblGrid>
                <a:gridCol w="639986">
                  <a:extLst>
                    <a:ext uri="{9D8B030D-6E8A-4147-A177-3AD203B41FA5}">
                      <a16:colId xmlns:a16="http://schemas.microsoft.com/office/drawing/2014/main" val="165743321"/>
                    </a:ext>
                  </a:extLst>
                </a:gridCol>
                <a:gridCol w="1809304">
                  <a:extLst>
                    <a:ext uri="{9D8B030D-6E8A-4147-A177-3AD203B41FA5}">
                      <a16:colId xmlns:a16="http://schemas.microsoft.com/office/drawing/2014/main" val="90520592"/>
                    </a:ext>
                  </a:extLst>
                </a:gridCol>
                <a:gridCol w="509321">
                  <a:extLst>
                    <a:ext uri="{9D8B030D-6E8A-4147-A177-3AD203B41FA5}">
                      <a16:colId xmlns:a16="http://schemas.microsoft.com/office/drawing/2014/main" val="3475650966"/>
                    </a:ext>
                  </a:extLst>
                </a:gridCol>
                <a:gridCol w="595809">
                  <a:extLst>
                    <a:ext uri="{9D8B030D-6E8A-4147-A177-3AD203B41FA5}">
                      <a16:colId xmlns:a16="http://schemas.microsoft.com/office/drawing/2014/main" val="3069003198"/>
                    </a:ext>
                  </a:extLst>
                </a:gridCol>
                <a:gridCol w="2998264">
                  <a:extLst>
                    <a:ext uri="{9D8B030D-6E8A-4147-A177-3AD203B41FA5}">
                      <a16:colId xmlns:a16="http://schemas.microsoft.com/office/drawing/2014/main" val="4117686869"/>
                    </a:ext>
                  </a:extLst>
                </a:gridCol>
                <a:gridCol w="3459535">
                  <a:extLst>
                    <a:ext uri="{9D8B030D-6E8A-4147-A177-3AD203B41FA5}">
                      <a16:colId xmlns:a16="http://schemas.microsoft.com/office/drawing/2014/main" val="3819345238"/>
                    </a:ext>
                  </a:extLst>
                </a:gridCol>
              </a:tblGrid>
              <a:tr h="1029253">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36044</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Морж </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BE NORDIC </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полиэстер 28см</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a:solidFill>
                            <a:srgbClr val="000000"/>
                          </a:solidFill>
                          <a:effectLst/>
                          <a:latin typeface="Times New Roman" panose="02020603050405020304" pitchFamily="18" charset="0"/>
                          <a:cs typeface="Times New Roman" panose="02020603050405020304" pitchFamily="18" charset="0"/>
                        </a:rPr>
                        <a:t>TRIXIE</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новинка</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Зворушливий</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морж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належить</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до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серії</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cs typeface="Times New Roman" panose="02020603050405020304" pitchFamily="18" charset="0"/>
                        </a:rPr>
                        <a:t>BE NORDIC.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Приємний</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на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дотик</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виготовлений</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з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якісного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та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міцного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поліестеру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він</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довго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прослужить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вашому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улюбленцю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пищавка</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та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шурхотіння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фольги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зроблять</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його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улюбленою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іграшкою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песика.</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Компанія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cs typeface="Times New Roman" panose="02020603050405020304" pitchFamily="18" charset="0"/>
                        </a:rPr>
                        <a:t>Trixie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завжди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відповідально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ставилася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до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захисту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довкілля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Один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із</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її</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проектів</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 </a:t>
                      </a:r>
                      <a:r>
                        <a:rPr lang="en-US" sz="900" b="0" i="0" u="none" strike="noStrike" dirty="0">
                          <a:solidFill>
                            <a:srgbClr val="000000"/>
                          </a:solidFill>
                          <a:effectLst/>
                          <a:latin typeface="Times New Roman" panose="02020603050405020304" pitchFamily="18" charset="0"/>
                          <a:cs typeface="Times New Roman" panose="02020603050405020304" pitchFamily="18" charset="0"/>
                        </a:rPr>
                        <a:t>BE NORDIC –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покликаний</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популяризувати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та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захистити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мешканців</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моря.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Відсоток</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від</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продажу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товарів</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із</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серії</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cs typeface="Times New Roman" panose="02020603050405020304" pitchFamily="18" charset="0"/>
                        </a:rPr>
                        <a:t>BE NORDIC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спрямовується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на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підтримання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заходів</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для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збереження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природи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та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захисту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багатьох</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видів</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тварин</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Розмір</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28 см</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Склад: плюш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поліестер</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Трогательный морж принадлежит к серии BE NORDIC. Приятный на ощупь, изготовленный из качественного и прочного полиэстера, он долго прослужит вашему любимцу. А пищалка и шуршание фольги сделают его любимой игрушкой для собаки.</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Компания Trixie всегда ответственно относилась к защите окружающей среды. Один из ее проектов - BE NORDIC - призван популяризировать и защитить обитателей моря. Процент от продажи товаров из серии BE NORDIC направляется на поддержание мероприятий по сохранению природы и защите многих видов животных.</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Размер: 28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Состав плюш (полиэстер)</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8129775"/>
                  </a:ext>
                </a:extLst>
              </a:tr>
              <a:tr h="955889">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36045</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Тюлень </a:t>
                      </a:r>
                      <a:r>
                        <a:rPr lang="en-US" sz="1000" b="0" i="0" u="none" strike="noStrike" dirty="0">
                          <a:solidFill>
                            <a:srgbClr val="000000"/>
                          </a:solidFill>
                          <a:effectLst/>
                          <a:latin typeface="Times New Roman" panose="02020603050405020304" pitchFamily="18" charset="0"/>
                          <a:cs typeface="Times New Roman" panose="02020603050405020304" pitchFamily="18" charset="0"/>
                        </a:rPr>
                        <a:t>BE NORDIC </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полиэстер 30см</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TRIXIE</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новинка</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Зворушливий</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тюлень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належить</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до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серії</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cs typeface="Times New Roman" panose="02020603050405020304" pitchFamily="18" charset="0"/>
                        </a:rPr>
                        <a:t>BE NORDIC.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Приємний</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на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дотик</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виготовлений</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з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якісного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та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міцного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поліестеру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він</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довго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прослужить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вашому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улюбленцю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пищавка</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зробить</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його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улюбленою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іграшкою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песика.</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Компанія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cs typeface="Times New Roman" panose="02020603050405020304" pitchFamily="18" charset="0"/>
                        </a:rPr>
                        <a:t>Trixie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завжди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відповідально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ставилася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до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захисту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довкілля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Один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із</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її</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проектів</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 </a:t>
                      </a:r>
                      <a:r>
                        <a:rPr lang="en-US" sz="900" b="0" i="0" u="none" strike="noStrike" dirty="0">
                          <a:solidFill>
                            <a:srgbClr val="000000"/>
                          </a:solidFill>
                          <a:effectLst/>
                          <a:latin typeface="Times New Roman" panose="02020603050405020304" pitchFamily="18" charset="0"/>
                          <a:cs typeface="Times New Roman" panose="02020603050405020304" pitchFamily="18" charset="0"/>
                        </a:rPr>
                        <a:t>BE NORDIC –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покликаний</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популяризувати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та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захистити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мешканців</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моря.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Відсоток</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від</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продажу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товарів</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із</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серії</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cs typeface="Times New Roman" panose="02020603050405020304" pitchFamily="18" charset="0"/>
                        </a:rPr>
                        <a:t>BE NORDIC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спрямовується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на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підтримання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заходів</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для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збереження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природи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та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захисту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багатьох</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видів</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тварин</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Розмір</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30 см</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Склад: плюш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поліестер</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Трогательный тюлень принадлежит к серии BE NORDIC. Приятный на ощупь, изготовленный из качественного и прочного полиэстера, он долго прослужит вашему любимцу. А пищалка сделают его любимой игрушкой для собаки.</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Компания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Trixie</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всегда ответственно относилась к защите окружающей среды. Один из ее проектов - BE NORDIC - призван популяризировать и защитить обитателей моря. Процент от продажи товаров из серии BE NORDIC направляется на поддержание мероприятий по сохранению природы и защите многих видов животных.</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Размер: 30 см</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Состав плюш (полиэстер)</a:t>
                      </a:r>
                    </a:p>
                  </a:txBody>
                  <a:tcPr marL="4028" marR="4028" marT="402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4900292"/>
                  </a:ext>
                </a:extLst>
              </a:tr>
            </a:tbl>
          </a:graphicData>
        </a:graphic>
      </p:graphicFrame>
      <p:pic>
        <p:nvPicPr>
          <p:cNvPr id="3" name="Рисунок 2"/>
          <p:cNvPicPr>
            <a:picLocks noChangeAspect="1"/>
          </p:cNvPicPr>
          <p:nvPr/>
        </p:nvPicPr>
        <p:blipFill>
          <a:blip r:embed="rId3"/>
          <a:stretch>
            <a:fillRect/>
          </a:stretch>
        </p:blipFill>
        <p:spPr>
          <a:xfrm>
            <a:off x="0" y="2229246"/>
            <a:ext cx="2095312" cy="1263028"/>
          </a:xfrm>
          <a:prstGeom prst="rect">
            <a:avLst/>
          </a:prstGeom>
        </p:spPr>
      </p:pic>
      <p:pic>
        <p:nvPicPr>
          <p:cNvPr id="4" name="Рисунок 3"/>
          <p:cNvPicPr>
            <a:picLocks noChangeAspect="1"/>
          </p:cNvPicPr>
          <p:nvPr/>
        </p:nvPicPr>
        <p:blipFill>
          <a:blip r:embed="rId4"/>
          <a:stretch>
            <a:fillRect/>
          </a:stretch>
        </p:blipFill>
        <p:spPr>
          <a:xfrm>
            <a:off x="59365" y="3728460"/>
            <a:ext cx="1976582" cy="1521042"/>
          </a:xfrm>
          <a:prstGeom prst="rect">
            <a:avLst/>
          </a:prstGeom>
        </p:spPr>
      </p:pic>
      <p:pic>
        <p:nvPicPr>
          <p:cNvPr id="6" name="Рисунок 5"/>
          <p:cNvPicPr>
            <a:picLocks noChangeAspect="1"/>
          </p:cNvPicPr>
          <p:nvPr/>
        </p:nvPicPr>
        <p:blipFill>
          <a:blip r:embed="rId5"/>
          <a:stretch>
            <a:fillRect/>
          </a:stretch>
        </p:blipFill>
        <p:spPr>
          <a:xfrm>
            <a:off x="0" y="50453"/>
            <a:ext cx="3667125" cy="1190625"/>
          </a:xfrm>
          <a:prstGeom prst="rect">
            <a:avLst/>
          </a:prstGeom>
        </p:spPr>
      </p:pic>
      <p:sp>
        <p:nvSpPr>
          <p:cNvPr id="7" name="Rectangle 1"/>
          <p:cNvSpPr>
            <a:spLocks noChangeArrowheads="1"/>
          </p:cNvSpPr>
          <p:nvPr/>
        </p:nvSpPr>
        <p:spPr bwMode="auto">
          <a:xfrm>
            <a:off x="838604" y="1073868"/>
            <a:ext cx="11150197" cy="528358"/>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b="0" i="1"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rPr>
              <a:t>TRIXIE підтримує морські охоронні проекти від продажів серії, роблячи це РАЗОМ, ми сприяємо сталому збереженню природи та захисту багатьох видів. </a:t>
            </a:r>
          </a:p>
        </p:txBody>
      </p:sp>
      <p:sp>
        <p:nvSpPr>
          <p:cNvPr id="8" name="TextBox 7"/>
          <p:cNvSpPr txBox="1"/>
          <p:nvPr/>
        </p:nvSpPr>
        <p:spPr>
          <a:xfrm>
            <a:off x="73891" y="110836"/>
            <a:ext cx="25861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dirty="0" smtClean="0">
                <a:solidFill>
                  <a:srgbClr val="000000"/>
                </a:solidFill>
                <a:latin typeface="Times New Roman" panose="02020603050405020304" pitchFamily="18" charset="0"/>
                <a:ea typeface="Arial"/>
                <a:cs typeface="Times New Roman" panose="02020603050405020304" pitchFamily="18" charset="0"/>
                <a:sym typeface="Arial"/>
              </a:rPr>
              <a:t>Описание новинки</a:t>
            </a:r>
            <a:endParaRPr kumimoji="0" lang="ru-RU" sz="1800" b="0" i="0" u="none" strike="noStrike" cap="none" spc="0" normalizeH="0" baseline="0" dirty="0">
              <a:ln>
                <a:noFill/>
              </a:ln>
              <a:solidFill>
                <a:srgbClr val="000000"/>
              </a:solidFill>
              <a:effectLst/>
              <a:uFillTx/>
              <a:latin typeface="Times New Roman" panose="02020603050405020304" pitchFamily="18" charset="0"/>
              <a:ea typeface="Arial"/>
              <a:cs typeface="Times New Roman" panose="02020603050405020304" pitchFamily="18" charset="0"/>
              <a:sym typeface="Arial"/>
            </a:endParaRPr>
          </a:p>
        </p:txBody>
      </p:sp>
    </p:spTree>
    <p:extLst>
      <p:ext uri="{BB962C8B-B14F-4D97-AF65-F5344CB8AC3E}">
        <p14:creationId xmlns:p14="http://schemas.microsoft.com/office/powerpoint/2010/main" val="329371527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23611152"/>
              </p:ext>
            </p:extLst>
          </p:nvPr>
        </p:nvGraphicFramePr>
        <p:xfrm>
          <a:off x="2770909" y="894844"/>
          <a:ext cx="9190183" cy="3581400"/>
        </p:xfrm>
        <a:graphic>
          <a:graphicData uri="http://schemas.openxmlformats.org/drawingml/2006/table">
            <a:tbl>
              <a:tblPr/>
              <a:tblGrid>
                <a:gridCol w="587441">
                  <a:extLst>
                    <a:ext uri="{9D8B030D-6E8A-4147-A177-3AD203B41FA5}">
                      <a16:colId xmlns:a16="http://schemas.microsoft.com/office/drawing/2014/main" val="2613429988"/>
                    </a:ext>
                  </a:extLst>
                </a:gridCol>
                <a:gridCol w="1482249">
                  <a:extLst>
                    <a:ext uri="{9D8B030D-6E8A-4147-A177-3AD203B41FA5}">
                      <a16:colId xmlns:a16="http://schemas.microsoft.com/office/drawing/2014/main" val="3455093753"/>
                    </a:ext>
                  </a:extLst>
                </a:gridCol>
                <a:gridCol w="627328">
                  <a:extLst>
                    <a:ext uri="{9D8B030D-6E8A-4147-A177-3AD203B41FA5}">
                      <a16:colId xmlns:a16="http://schemas.microsoft.com/office/drawing/2014/main" val="1586516881"/>
                    </a:ext>
                  </a:extLst>
                </a:gridCol>
                <a:gridCol w="803564">
                  <a:extLst>
                    <a:ext uri="{9D8B030D-6E8A-4147-A177-3AD203B41FA5}">
                      <a16:colId xmlns:a16="http://schemas.microsoft.com/office/drawing/2014/main" val="2606217572"/>
                    </a:ext>
                  </a:extLst>
                </a:gridCol>
                <a:gridCol w="3103418">
                  <a:extLst>
                    <a:ext uri="{9D8B030D-6E8A-4147-A177-3AD203B41FA5}">
                      <a16:colId xmlns:a16="http://schemas.microsoft.com/office/drawing/2014/main" val="10075009"/>
                    </a:ext>
                  </a:extLst>
                </a:gridCol>
                <a:gridCol w="2586183">
                  <a:extLst>
                    <a:ext uri="{9D8B030D-6E8A-4147-A177-3AD203B41FA5}">
                      <a16:colId xmlns:a16="http://schemas.microsoft.com/office/drawing/2014/main" val="2915626761"/>
                    </a:ext>
                  </a:extLst>
                </a:gridCol>
              </a:tblGrid>
              <a:tr h="857250">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36084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Собака полиэстер30см</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TRIXIE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новинка</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Щоб</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стосунки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з песиком не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були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зіпсовані</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понівеченим</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одягом</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погризеними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речами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чи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меблями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не дозволяйте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йому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сумувати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Для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цього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запропонуйте</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улюбленцю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цікаву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іграшку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яка б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привертала</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його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увагу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не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лишаючи</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часу на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капості</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Відмінним</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варіантом</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стане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іграшковий</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песик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від</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900" b="0" i="0" u="none" strike="noStrike" dirty="0">
                          <a:solidFill>
                            <a:srgbClr val="000000"/>
                          </a:solidFill>
                          <a:effectLst/>
                          <a:latin typeface="Times New Roman" panose="02020603050405020304" pitchFamily="18" charset="0"/>
                          <a:cs typeface="Times New Roman" panose="02020603050405020304" pitchFamily="18" charset="0"/>
                        </a:rPr>
                        <a:t>Trixie. </a:t>
                      </a:r>
                      <a:br>
                        <a:rPr lang="en-US"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Виготовлена</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з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якісного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та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міцного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поліестеру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ця</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іграшка</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довго</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прослужить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вашому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вихованцю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і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має</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усі</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необхідні</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характеристики,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щоб</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стати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улюбленою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забавкою</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чотирилапому</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непосиді</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Розмір</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30 см</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Склад: плюш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поліестер</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игрушечная собачка от Trixie. Изготовлена из качественного и прочного полиэстера, эта игрушка долго прослужит вашему питомцу, и имеет все необходимые характеристики, чтобы стать любимой забавой  для воспитанников-непосед.</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Размер: 30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Состав плюш (полиэстер)</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620820"/>
                  </a:ext>
                </a:extLst>
              </a:tr>
              <a:tr h="857250">
                <a:tc>
                  <a:txBody>
                    <a:bodyPr/>
                    <a:lstStyle/>
                    <a:p>
                      <a:pPr algn="ctr" fontAlgn="ctr"/>
                      <a:r>
                        <a:rPr lang="ru-RU" sz="1000" b="1" i="0" u="none" strike="noStrike" dirty="0">
                          <a:solidFill>
                            <a:srgbClr val="000000"/>
                          </a:solidFill>
                          <a:effectLst/>
                          <a:latin typeface="Times New Roman" panose="02020603050405020304" pitchFamily="18" charset="0"/>
                          <a:cs typeface="Times New Roman" panose="02020603050405020304" pitchFamily="18" charset="0"/>
                        </a:rPr>
                        <a:t>36085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Черепаха ткань/плюш 32см</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US" sz="1000" b="0" i="0" u="none" strike="noStrike" dirty="0">
                          <a:solidFill>
                            <a:srgbClr val="000000"/>
                          </a:solidFill>
                          <a:effectLst/>
                          <a:latin typeface="Times New Roman" panose="02020603050405020304" pitchFamily="18" charset="0"/>
                          <a:cs typeface="Times New Roman" panose="02020603050405020304" pitchFamily="18" charset="0"/>
                        </a:rPr>
                        <a:t>TRIXIE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новинка</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a:solidFill>
                            <a:srgbClr val="000000"/>
                          </a:solidFill>
                          <a:effectLst/>
                          <a:latin typeface="Times New Roman" panose="02020603050405020304" pitchFamily="18" charset="0"/>
                          <a:cs typeface="Times New Roman" panose="02020603050405020304" pitchFamily="18" charset="0"/>
                        </a:rPr>
                        <a:t>Щоб стосунки з песиком не були зіпсовані понівеченим одягом, погризеними речами чи меблями, не дозволяйте йому сумувати. Для цього запропонуйте улюбленцю цікаву іграшку, яка б привертала його увагу, не лишаючи часу на капості. Відмінним варіантом стане іграшкова черепаха від </a:t>
                      </a:r>
                      <a:r>
                        <a:rPr lang="en-US" sz="900" b="0" i="0" u="none" strike="noStrike">
                          <a:solidFill>
                            <a:srgbClr val="000000"/>
                          </a:solidFill>
                          <a:effectLst/>
                          <a:latin typeface="Times New Roman" panose="02020603050405020304" pitchFamily="18" charset="0"/>
                          <a:cs typeface="Times New Roman" panose="02020603050405020304" pitchFamily="18" charset="0"/>
                        </a:rPr>
                        <a:t>Trixie. </a:t>
                      </a:r>
                      <a:br>
                        <a:rPr lang="en-US"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Виготовлена з якісного та міцного поліестеру, ця іграшка  довго прослужить вашому вихованцю, і має усі необхідні характеристики, щоб стати улюбленою забавкою чотирилапому непосиді.</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Розмір: 30 см</a:t>
                      </a:r>
                      <a:br>
                        <a:rPr lang="ru-RU" sz="900" b="0" i="0" u="none" strike="noStrike">
                          <a:solidFill>
                            <a:srgbClr val="000000"/>
                          </a:solidFill>
                          <a:effectLst/>
                          <a:latin typeface="Times New Roman" panose="02020603050405020304" pitchFamily="18" charset="0"/>
                          <a:cs typeface="Times New Roman" panose="02020603050405020304" pitchFamily="18" charset="0"/>
                        </a:rPr>
                      </a:br>
                      <a:r>
                        <a:rPr lang="ru-RU" sz="900" b="0" i="0" u="none" strike="noStrike">
                          <a:solidFill>
                            <a:srgbClr val="000000"/>
                          </a:solidFill>
                          <a:effectLst/>
                          <a:latin typeface="Times New Roman" panose="02020603050405020304" pitchFamily="18" charset="0"/>
                          <a:cs typeface="Times New Roman" panose="02020603050405020304" pitchFamily="18" charset="0"/>
                        </a:rPr>
                        <a:t>Склад: плюш (поліестер)</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ru-RU" sz="900" b="0" i="0" u="none" strike="noStrike" dirty="0">
                          <a:solidFill>
                            <a:srgbClr val="000000"/>
                          </a:solidFill>
                          <a:effectLst/>
                          <a:latin typeface="Times New Roman" panose="02020603050405020304" pitchFamily="18" charset="0"/>
                          <a:cs typeface="Times New Roman" panose="02020603050405020304" pitchFamily="18" charset="0"/>
                        </a:rPr>
                        <a:t>Чтобы отношения с собакой ни были испорчены растерзанной одеждой, погрызенными вещами или мебелью, не позволяйте ему скучать. Для этого предложите любимцу интересную игрушку, которая будет привлекать его внимания, не оставляя времени на шалости. Отличным вариантом станет игрушечная черепаха от </a:t>
                      </a:r>
                      <a:r>
                        <a:rPr lang="ru-RU" sz="900" b="0" i="0" u="none" strike="noStrike" dirty="0" err="1">
                          <a:solidFill>
                            <a:srgbClr val="000000"/>
                          </a:solidFill>
                          <a:effectLst/>
                          <a:latin typeface="Times New Roman" panose="02020603050405020304" pitchFamily="18" charset="0"/>
                          <a:cs typeface="Times New Roman" panose="02020603050405020304" pitchFamily="18" charset="0"/>
                        </a:rPr>
                        <a:t>Trixie</a:t>
                      </a:r>
                      <a:r>
                        <a:rPr lang="ru-RU" sz="900" b="0" i="0" u="none" strike="noStrike" dirty="0">
                          <a:solidFill>
                            <a:srgbClr val="000000"/>
                          </a:solidFill>
                          <a:effectLst/>
                          <a:latin typeface="Times New Roman" panose="02020603050405020304" pitchFamily="18" charset="0"/>
                          <a:cs typeface="Times New Roman" panose="02020603050405020304" pitchFamily="18" charset="0"/>
                        </a:rPr>
                        <a:t>. Изготовлена из качественного и прочного полиэстера, эта игрушка долго прослужит вашему питомцу, и имеет все необходимые характеристики, чтобы стать любимой забавой  для воспитанников-непосед.</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Размер: 30 см</a:t>
                      </a:r>
                      <a:br>
                        <a:rPr lang="ru-RU" sz="900" b="0" i="0" u="none" strike="noStrike" dirty="0">
                          <a:solidFill>
                            <a:srgbClr val="000000"/>
                          </a:solidFill>
                          <a:effectLst/>
                          <a:latin typeface="Times New Roman" panose="02020603050405020304" pitchFamily="18" charset="0"/>
                          <a:cs typeface="Times New Roman" panose="02020603050405020304" pitchFamily="18" charset="0"/>
                        </a:rPr>
                      </a:br>
                      <a:r>
                        <a:rPr lang="ru-RU" sz="900" b="0" i="0" u="none" strike="noStrike" dirty="0">
                          <a:solidFill>
                            <a:srgbClr val="000000"/>
                          </a:solidFill>
                          <a:effectLst/>
                          <a:latin typeface="Times New Roman" panose="02020603050405020304" pitchFamily="18" charset="0"/>
                          <a:cs typeface="Times New Roman" panose="02020603050405020304" pitchFamily="18" charset="0"/>
                        </a:rPr>
                        <a:t>Состав плюш (полиэстер)</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216966"/>
                  </a:ext>
                </a:extLst>
              </a:tr>
            </a:tbl>
          </a:graphicData>
        </a:graphic>
      </p:graphicFrame>
      <p:pic>
        <p:nvPicPr>
          <p:cNvPr id="3" name="Рисунок 2"/>
          <p:cNvPicPr>
            <a:picLocks noChangeAspect="1"/>
          </p:cNvPicPr>
          <p:nvPr/>
        </p:nvPicPr>
        <p:blipFill>
          <a:blip r:embed="rId3"/>
          <a:stretch>
            <a:fillRect/>
          </a:stretch>
        </p:blipFill>
        <p:spPr>
          <a:xfrm>
            <a:off x="294409" y="894844"/>
            <a:ext cx="2476500" cy="2114550"/>
          </a:xfrm>
          <a:prstGeom prst="rect">
            <a:avLst/>
          </a:prstGeom>
        </p:spPr>
      </p:pic>
      <p:pic>
        <p:nvPicPr>
          <p:cNvPr id="4" name="Рисунок 3"/>
          <p:cNvPicPr>
            <a:picLocks noChangeAspect="1"/>
          </p:cNvPicPr>
          <p:nvPr/>
        </p:nvPicPr>
        <p:blipFill>
          <a:blip r:embed="rId4"/>
          <a:stretch>
            <a:fillRect/>
          </a:stretch>
        </p:blipFill>
        <p:spPr>
          <a:xfrm>
            <a:off x="0" y="3189287"/>
            <a:ext cx="2819400" cy="1495425"/>
          </a:xfrm>
          <a:prstGeom prst="rect">
            <a:avLst/>
          </a:prstGeom>
        </p:spPr>
      </p:pic>
    </p:spTree>
    <p:extLst>
      <p:ext uri="{BB962C8B-B14F-4D97-AF65-F5344CB8AC3E}">
        <p14:creationId xmlns:p14="http://schemas.microsoft.com/office/powerpoint/2010/main" val="209339892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3308" y="1958110"/>
            <a:ext cx="4285673"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uk-UA" sz="2800" b="0" i="0" u="none" strike="noStrike" cap="none" spc="0" normalizeH="0" baseline="0" dirty="0" smtClean="0">
                <a:ln>
                  <a:noFill/>
                </a:ln>
                <a:solidFill>
                  <a:srgbClr val="0070C0"/>
                </a:solidFill>
                <a:effectLst/>
                <a:uFillTx/>
                <a:latin typeface="Times New Roman" panose="02020603050405020304" pitchFamily="18" charset="0"/>
                <a:ea typeface="Arial"/>
                <a:cs typeface="Times New Roman" panose="02020603050405020304" pitchFamily="18" charset="0"/>
                <a:sym typeface="Arial"/>
              </a:rPr>
              <a:t>НОВИНКИ В ПОРТЕФЕЛЕ </a:t>
            </a:r>
            <a:r>
              <a:rPr kumimoji="0" lang="en-US" sz="2800" b="0" i="0" u="none" strike="noStrike" cap="none" spc="0" normalizeH="0" baseline="0" dirty="0" smtClean="0">
                <a:ln>
                  <a:noFill/>
                </a:ln>
                <a:solidFill>
                  <a:srgbClr val="0070C0"/>
                </a:solidFill>
                <a:effectLst/>
                <a:uFillTx/>
                <a:latin typeface="Times New Roman" panose="02020603050405020304" pitchFamily="18" charset="0"/>
                <a:ea typeface="Arial"/>
                <a:cs typeface="Times New Roman" panose="02020603050405020304" pitchFamily="18" charset="0"/>
                <a:sym typeface="Arial"/>
              </a:rPr>
              <a:t>SUZIRIA</a:t>
            </a:r>
          </a:p>
          <a:p>
            <a:pPr marL="0" marR="0" indent="0" algn="ctr" defTabSz="914400" rtl="0" fontAlgn="auto" latinLnBrk="0" hangingPunct="0">
              <a:lnSpc>
                <a:spcPct val="100000"/>
              </a:lnSpc>
              <a:spcBef>
                <a:spcPts val="0"/>
              </a:spcBef>
              <a:spcAft>
                <a:spcPts val="0"/>
              </a:spcAft>
              <a:buClrTx/>
              <a:buSzTx/>
              <a:buFontTx/>
              <a:buNone/>
              <a:tabLst/>
            </a:pPr>
            <a:r>
              <a:rPr kumimoji="0" lang="uk-UA" sz="2800" b="0" i="0" u="none" strike="noStrike" cap="none" spc="0" normalizeH="0" baseline="0" dirty="0" smtClean="0">
                <a:ln>
                  <a:noFill/>
                </a:ln>
                <a:solidFill>
                  <a:srgbClr val="0070C0"/>
                </a:solidFill>
                <a:effectLst/>
                <a:uFillTx/>
                <a:latin typeface="Times New Roman" panose="02020603050405020304" pitchFamily="18" charset="0"/>
                <a:ea typeface="Arial"/>
                <a:cs typeface="Times New Roman" panose="02020603050405020304" pitchFamily="18" charset="0"/>
                <a:sym typeface="Arial"/>
              </a:rPr>
              <a:t> </a:t>
            </a:r>
            <a:r>
              <a:rPr kumimoji="0" lang="en-US" sz="2800" b="0" i="0" u="none" strike="noStrike" cap="none" spc="0" normalizeH="0" baseline="0" dirty="0" smtClean="0">
                <a:ln>
                  <a:noFill/>
                </a:ln>
                <a:solidFill>
                  <a:srgbClr val="0070C0"/>
                </a:solidFill>
                <a:effectLst/>
                <a:uFillTx/>
                <a:latin typeface="Times New Roman" panose="02020603050405020304" pitchFamily="18" charset="0"/>
                <a:ea typeface="Arial"/>
                <a:cs typeface="Times New Roman" panose="02020603050405020304" pitchFamily="18" charset="0"/>
                <a:sym typeface="Arial"/>
              </a:rPr>
              <a:t> </a:t>
            </a:r>
          </a:p>
          <a:p>
            <a:pPr marL="0" marR="0" indent="0" algn="ctr" defTabSz="914400" rtl="0" fontAlgn="auto" latinLnBrk="0" hangingPunct="0">
              <a:lnSpc>
                <a:spcPct val="100000"/>
              </a:lnSpc>
              <a:spcBef>
                <a:spcPts val="0"/>
              </a:spcBef>
              <a:spcAft>
                <a:spcPts val="0"/>
              </a:spcAft>
              <a:buClrTx/>
              <a:buSzTx/>
              <a:buFontTx/>
              <a:buNone/>
              <a:tabLst/>
            </a:pPr>
            <a:r>
              <a:rPr lang="ru-RU" sz="2800" dirty="0" smtClean="0">
                <a:solidFill>
                  <a:srgbClr val="0070C0"/>
                </a:solidFill>
                <a:latin typeface="Times New Roman" panose="02020603050405020304" pitchFamily="18" charset="0"/>
                <a:ea typeface="Arial"/>
                <a:cs typeface="Times New Roman" panose="02020603050405020304" pitchFamily="18" charset="0"/>
                <a:sym typeface="Arial"/>
              </a:rPr>
              <a:t>КАТЕГОРИЯ ИГРУШКИ </a:t>
            </a:r>
            <a:r>
              <a:rPr lang="en-US" sz="2800" dirty="0" smtClean="0">
                <a:solidFill>
                  <a:srgbClr val="0070C0"/>
                </a:solidFill>
                <a:latin typeface="Times New Roman" panose="02020603050405020304" pitchFamily="18" charset="0"/>
                <a:ea typeface="Arial"/>
                <a:cs typeface="Times New Roman" panose="02020603050405020304" pitchFamily="18" charset="0"/>
                <a:sym typeface="Arial"/>
              </a:rPr>
              <a:t>TRIXIE</a:t>
            </a:r>
            <a:r>
              <a:rPr lang="ru-RU" sz="2800" dirty="0" smtClean="0">
                <a:solidFill>
                  <a:srgbClr val="0070C0"/>
                </a:solidFill>
                <a:latin typeface="Times New Roman" panose="02020603050405020304" pitchFamily="18" charset="0"/>
                <a:ea typeface="Arial"/>
                <a:cs typeface="Times New Roman" panose="02020603050405020304" pitchFamily="18" charset="0"/>
                <a:sym typeface="Arial"/>
              </a:rPr>
              <a:t> (часть 2)</a:t>
            </a:r>
          </a:p>
          <a:p>
            <a:pPr marL="0" marR="0" indent="0" algn="ctr" defTabSz="914400" rtl="0" fontAlgn="auto" latinLnBrk="0" hangingPunct="0">
              <a:lnSpc>
                <a:spcPct val="100000"/>
              </a:lnSpc>
              <a:spcBef>
                <a:spcPts val="0"/>
              </a:spcBef>
              <a:spcAft>
                <a:spcPts val="0"/>
              </a:spcAft>
              <a:buClrTx/>
              <a:buSzTx/>
              <a:buFontTx/>
              <a:buNone/>
              <a:tabLst/>
            </a:pPr>
            <a:endParaRPr kumimoji="0" lang="ru-RU" sz="2800" b="0" i="0" u="none" strike="noStrike" cap="none" spc="0" normalizeH="0" baseline="0" dirty="0">
              <a:ln>
                <a:noFill/>
              </a:ln>
              <a:solidFill>
                <a:srgbClr val="0070C0"/>
              </a:solidFill>
              <a:effectLst/>
              <a:uFillTx/>
              <a:latin typeface="Times New Roman" panose="02020603050405020304" pitchFamily="18" charset="0"/>
              <a:ea typeface="Arial"/>
              <a:cs typeface="Times New Roman" panose="02020603050405020304" pitchFamily="18" charset="0"/>
              <a:sym typeface="Arial"/>
            </a:endParaRPr>
          </a:p>
        </p:txBody>
      </p:sp>
      <p:pic>
        <p:nvPicPr>
          <p:cNvPr id="3" name="Рисунок 2"/>
          <p:cNvPicPr>
            <a:picLocks noChangeAspect="1"/>
          </p:cNvPicPr>
          <p:nvPr/>
        </p:nvPicPr>
        <p:blipFill>
          <a:blip r:embed="rId3"/>
          <a:stretch>
            <a:fillRect/>
          </a:stretch>
        </p:blipFill>
        <p:spPr>
          <a:xfrm>
            <a:off x="0" y="0"/>
            <a:ext cx="4467225" cy="1457325"/>
          </a:xfrm>
          <a:prstGeom prst="rect">
            <a:avLst/>
          </a:prstGeom>
        </p:spPr>
      </p:pic>
      <p:sp>
        <p:nvSpPr>
          <p:cNvPr id="4" name="TextBox 3"/>
          <p:cNvSpPr txBox="1"/>
          <p:nvPr/>
        </p:nvSpPr>
        <p:spPr>
          <a:xfrm>
            <a:off x="5828145" y="6363855"/>
            <a:ext cx="17733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ru-RU" dirty="0">
                <a:solidFill>
                  <a:srgbClr val="000000"/>
                </a:solidFill>
                <a:latin typeface="Arial"/>
                <a:ea typeface="Arial"/>
                <a:cs typeface="Arial"/>
                <a:sym typeface="Arial"/>
              </a:rPr>
              <a:t>о</a:t>
            </a:r>
            <a:r>
              <a:rPr kumimoji="0" lang="ru-RU" sz="1800" b="0" i="0" u="none" strike="noStrike" cap="none" spc="0" normalizeH="0" baseline="0" dirty="0" smtClean="0">
                <a:ln>
                  <a:noFill/>
                </a:ln>
                <a:solidFill>
                  <a:srgbClr val="000000"/>
                </a:solidFill>
                <a:effectLst/>
                <a:uFillTx/>
                <a:latin typeface="Arial"/>
                <a:ea typeface="Arial"/>
                <a:cs typeface="Arial"/>
                <a:sym typeface="Arial"/>
              </a:rPr>
              <a:t>т 26.03.21.</a:t>
            </a:r>
            <a:endParaRPr kumimoji="0" lang="ru-RU"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17692197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pectrum_Brands_Pet_Europe 2013">
  <a:themeElements>
    <a:clrScheme name="Spectrum_Brands_Pet_Europe 2013">
      <a:dk1>
        <a:srgbClr val="000000"/>
      </a:dk1>
      <a:lt1>
        <a:srgbClr val="FFFFFF"/>
      </a:lt1>
      <a:dk2>
        <a:srgbClr val="A7A7A7"/>
      </a:dk2>
      <a:lt2>
        <a:srgbClr val="535353"/>
      </a:lt2>
      <a:accent1>
        <a:srgbClr val="6DAB26"/>
      </a:accent1>
      <a:accent2>
        <a:srgbClr val="0038A9"/>
      </a:accent2>
      <a:accent3>
        <a:srgbClr val="FAE000"/>
      </a:accent3>
      <a:accent4>
        <a:srgbClr val="DC291E"/>
      </a:accent4>
      <a:accent5>
        <a:srgbClr val="AB8A66"/>
      </a:accent5>
      <a:accent6>
        <a:srgbClr val="BECD02"/>
      </a:accent6>
      <a:hlink>
        <a:srgbClr val="0000FF"/>
      </a:hlink>
      <a:folHlink>
        <a:srgbClr val="FF00FF"/>
      </a:folHlink>
    </a:clrScheme>
    <a:fontScheme name="Spectrum_Brands_Pet_Europe 2013">
      <a:majorFont>
        <a:latin typeface="Calibri"/>
        <a:ea typeface="Calibri"/>
        <a:cs typeface="Calibri"/>
      </a:majorFont>
      <a:minorFont>
        <a:latin typeface="Helvetica"/>
        <a:ea typeface="Helvetica"/>
        <a:cs typeface="Helvetica"/>
      </a:minorFont>
    </a:fontScheme>
    <a:fmtScheme name="Spectrum_Brands_Pet_Europe 201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15274</TotalTime>
  <Words>5444</Words>
  <Application>Microsoft Office PowerPoint</Application>
  <PresentationFormat>Широкоэкранный</PresentationFormat>
  <Paragraphs>471</Paragraphs>
  <Slides>15</Slides>
  <Notes>15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Microsoft YaHei</vt:lpstr>
      <vt:lpstr>Arial</vt:lpstr>
      <vt:lpstr>Calibri</vt:lpstr>
      <vt:lpstr>Google Sans</vt:lpstr>
      <vt:lpstr>Helvetica</vt:lpstr>
      <vt:lpstr>Times New Roman</vt:lpstr>
      <vt:lpstr>Wingdings</vt:lpstr>
      <vt:lpstr>Spectrum_Brands_Pet_Europe 2013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SPECTRUM</dc:title>
  <dc:creator>Солдатова Юлия</dc:creator>
  <cp:lastModifiedBy>Наумова Кристина</cp:lastModifiedBy>
  <cp:revision>798</cp:revision>
  <cp:lastPrinted>2018-11-05T08:49:00Z</cp:lastPrinted>
  <dcterms:created xsi:type="dcterms:W3CDTF">2018-11-01T12:23:11Z</dcterms:created>
  <dcterms:modified xsi:type="dcterms:W3CDTF">2021-03-26T13:58:49Z</dcterms:modified>
</cp:coreProperties>
</file>