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99" r:id="rId3"/>
    <p:sldId id="303" r:id="rId4"/>
    <p:sldId id="305" r:id="rId5"/>
    <p:sldId id="314" r:id="rId6"/>
    <p:sldId id="372" r:id="rId7"/>
    <p:sldId id="373" r:id="rId8"/>
    <p:sldId id="374" r:id="rId9"/>
    <p:sldId id="375" r:id="rId10"/>
    <p:sldId id="376" r:id="rId11"/>
    <p:sldId id="378" r:id="rId12"/>
    <p:sldId id="2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78CDA35-0DBA-4FBD-81F2-A7A599265F0A}">
          <p14:sldIdLst>
            <p14:sldId id="277"/>
            <p14:sldId id="299"/>
          </p14:sldIdLst>
        </p14:section>
        <p14:section name="Раздел без заголовка" id="{79737FCD-4BD0-4F54-B63A-73687D5C20FD}">
          <p14:sldIdLst>
            <p14:sldId id="303"/>
            <p14:sldId id="305"/>
            <p14:sldId id="314"/>
            <p14:sldId id="372"/>
            <p14:sldId id="373"/>
            <p14:sldId id="374"/>
            <p14:sldId id="375"/>
            <p14:sldId id="376"/>
            <p14:sldId id="378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Шаталова Анастасия" initials="ША" lastIdx="7" clrIdx="0">
    <p:extLst>
      <p:ext uri="{19B8F6BF-5375-455C-9EA6-DF929625EA0E}">
        <p15:presenceInfo xmlns:p15="http://schemas.microsoft.com/office/powerpoint/2012/main" userId="Шаталова Анастас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CCCCFF"/>
    <a:srgbClr val="FBE0CD"/>
    <a:srgbClr val="F8CBAD"/>
    <a:srgbClr val="A82838"/>
    <a:srgbClr val="009EC7"/>
    <a:srgbClr val="EA5E20"/>
    <a:srgbClr val="DEEBF7"/>
    <a:srgbClr val="DD2C24"/>
    <a:srgbClr val="E84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13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94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73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8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582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04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848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110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4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9924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16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2E3C2-1AF0-4562-A73C-6FA63F77BAF1}" type="datetimeFigureOut">
              <a:rPr lang="ru-RU" smtClean="0"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7291A-128B-4113-AE0A-4DEBE12B0616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8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739"/>
          <a:stretch/>
        </p:blipFill>
        <p:spPr>
          <a:xfrm>
            <a:off x="0" y="-5657"/>
            <a:ext cx="12192000" cy="6863657"/>
          </a:xfrm>
          <a:prstGeom prst="rect">
            <a:avLst/>
          </a:prstGeom>
          <a:solidFill>
            <a:srgbClr val="446FA4"/>
          </a:solidFill>
        </p:spPr>
      </p:pic>
      <p:sp>
        <p:nvSpPr>
          <p:cNvPr id="6" name="TextBox 5"/>
          <p:cNvSpPr txBox="1"/>
          <p:nvPr/>
        </p:nvSpPr>
        <p:spPr>
          <a:xfrm>
            <a:off x="-1017824" y="1975516"/>
            <a:ext cx="8856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+mj-lt"/>
              </a:rPr>
              <a:t>РЕДИЗАЙН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uk-UA" sz="4800" b="1" dirty="0">
                <a:solidFill>
                  <a:schemeClr val="bg1"/>
                </a:solidFill>
                <a:latin typeface="+mj-lt"/>
              </a:rPr>
              <a:t>ШАМПУНІВ  </a:t>
            </a:r>
            <a:r>
              <a:rPr lang="en-US" sz="4800" b="1" dirty="0">
                <a:solidFill>
                  <a:schemeClr val="bg1"/>
                </a:solidFill>
                <a:latin typeface="+mj-lt"/>
              </a:rPr>
              <a:t>PROFILINE</a:t>
            </a: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7044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38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fld id="{D495E168-DA5E-4888-8D8A-92B118324C14}" type="slidenum">
              <a:rPr lang="ru-RU" sz="1600" smtClean="0">
                <a:solidFill>
                  <a:schemeClr val="tx1"/>
                </a:solidFill>
              </a:rPr>
              <a:pPr algn="ctr"/>
              <a:t>10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Google Shape;227;p12"/>
          <p:cNvSpPr txBox="1"/>
          <p:nvPr/>
        </p:nvSpPr>
        <p:spPr>
          <a:xfrm>
            <a:off x="1881051" y="2333897"/>
            <a:ext cx="3762103" cy="63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глибоке очищення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 алое для котів</a:t>
            </a:r>
            <a:endParaRPr lang="uk-UA"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19" name="Google Shape;228;p12"/>
          <p:cNvSpPr txBox="1"/>
          <p:nvPr/>
        </p:nvSpPr>
        <p:spPr>
          <a:xfrm>
            <a:off x="1881051" y="3007520"/>
            <a:ext cx="3870816" cy="8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Рекомендований для використання для шкіри, схильної до подразнень після дії зовнішніх факторів.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0" name="Google Shape;229;p12"/>
          <p:cNvSpPr txBox="1"/>
          <p:nvPr/>
        </p:nvSpPr>
        <p:spPr>
          <a:xfrm>
            <a:off x="1873500" y="4001595"/>
            <a:ext cx="3681275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Комплекс з екстрактів 7 трав (ромашка, лопух, кропива, кульбаба, чистотіл, череда, алое):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2" name="Google Shape;230;p12"/>
          <p:cNvSpPr txBox="1"/>
          <p:nvPr/>
        </p:nvSpPr>
        <p:spPr>
          <a:xfrm>
            <a:off x="1698171" y="4741066"/>
            <a:ext cx="4031934" cy="112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відновлення </a:t>
            </a:r>
            <a:r>
              <a:rPr lang="uk-UA" sz="1400" dirty="0" err="1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гідроліпідного</a:t>
            </a: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балансу та регулювання роботи сальних залоз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антисептична та </a:t>
            </a:r>
            <a:r>
              <a:rPr lang="uk-UA" sz="1400" dirty="0" err="1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відновлююча</a:t>
            </a: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дія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прискорення зростання здорової та блискучої вовни</a:t>
            </a:r>
            <a:endParaRPr lang="uk-UA" sz="1400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3" name="Google Shape;231;p12"/>
          <p:cNvSpPr txBox="1"/>
          <p:nvPr/>
        </p:nvSpPr>
        <p:spPr>
          <a:xfrm>
            <a:off x="7738306" y="2247137"/>
            <a:ext cx="3656715" cy="63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для тхорів та гризунів</a:t>
            </a:r>
            <a:endParaRPr lang="uk-UA"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4" name="Google Shape;232;p12"/>
          <p:cNvSpPr txBox="1"/>
          <p:nvPr/>
        </p:nvSpPr>
        <p:spPr>
          <a:xfrm>
            <a:off x="7701580" y="2918256"/>
            <a:ext cx="3693441" cy="6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Рекомендований спеціально для тхорів та гризунів - очищення та усунення запаху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5" name="Google Shape;233;p12"/>
          <p:cNvSpPr txBox="1"/>
          <p:nvPr/>
        </p:nvSpPr>
        <p:spPr>
          <a:xfrm>
            <a:off x="7664119" y="3825147"/>
            <a:ext cx="4140794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uk-UA" sz="14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Алантоїн</a:t>
            </a: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+ Комплекс з екстрактів 7 трав (ромашка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, </a:t>
            </a: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лопух, кропива, кульбаба, чистотіл, череда, алое):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 sz="1000" b="1" dirty="0">
              <a:solidFill>
                <a:schemeClr val="dk1"/>
              </a:solidFill>
              <a:latin typeface="Ropa Sans Pro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34;p12"/>
          <p:cNvSpPr txBox="1"/>
          <p:nvPr/>
        </p:nvSpPr>
        <p:spPr>
          <a:xfrm>
            <a:off x="7458888" y="4342113"/>
            <a:ext cx="4215550" cy="189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прискорення регенерації шкіри, зняття сверблячки та подразнення;</a:t>
            </a:r>
          </a:p>
          <a:p>
            <a:pPr marL="469266" lvl="1" indent="-285750"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збереження природного шкірного бар'єру;</a:t>
            </a:r>
          </a:p>
          <a:p>
            <a:pPr marL="469266" lvl="1" indent="-285750"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збагачення вовни вітамінами;</a:t>
            </a:r>
          </a:p>
          <a:p>
            <a:pPr marL="469266" lvl="1" indent="-285750"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блиск вовни та яскравість природних забарвлень;</a:t>
            </a:r>
          </a:p>
          <a:p>
            <a:pPr marL="469266" lvl="1" indent="-285750"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усунення запаху від тварини.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7" name="Заголовок 3"/>
          <p:cNvSpPr>
            <a:spLocks noGrp="1"/>
          </p:cNvSpPr>
          <p:nvPr>
            <p:ph type="title"/>
          </p:nvPr>
        </p:nvSpPr>
        <p:spPr>
          <a:xfrm>
            <a:off x="568234" y="216433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ЛІНІЙКА ШАМПУНІВ </a:t>
            </a:r>
            <a:r>
              <a:rPr lang="uk-UA" sz="3200" b="1" dirty="0">
                <a:solidFill>
                  <a:srgbClr val="009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ПРОФІЛАЙН</a:t>
            </a:r>
            <a:endParaRPr lang="ru-RU" sz="3200" b="1" dirty="0">
              <a:solidFill>
                <a:srgbClr val="009E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5E059F1-F25B-4125-B4B1-84AF5C77E1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54C8DAA-BD2C-436A-839C-23D7CB5EE6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2" y="1895422"/>
            <a:ext cx="1362459" cy="4212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8302352-ACD8-4BC2-857E-A2A8C86C9B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83" y="2021928"/>
            <a:ext cx="1621539" cy="42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43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7174" y="4227876"/>
            <a:ext cx="37998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EC7"/>
                </a:solidFill>
              </a:rPr>
              <a:t>Шампунь Профілайн </a:t>
            </a:r>
            <a:r>
              <a:rPr lang="uk-UA" sz="1400" b="1" dirty="0">
                <a:solidFill>
                  <a:srgbClr val="009EC7"/>
                </a:solidFill>
              </a:rPr>
              <a:t>глибоке</a:t>
            </a:r>
            <a:r>
              <a:rPr lang="ru-RU" sz="1400" b="1" dirty="0">
                <a:solidFill>
                  <a:srgbClr val="009EC7"/>
                </a:solidFill>
              </a:rPr>
              <a:t> </a:t>
            </a:r>
            <a:r>
              <a:rPr lang="uk-UA" sz="1400" b="1" dirty="0">
                <a:solidFill>
                  <a:srgbClr val="009EC7"/>
                </a:solidFill>
              </a:rPr>
              <a:t>очищення</a:t>
            </a:r>
            <a:r>
              <a:rPr lang="ru-RU" sz="1400" b="1" dirty="0">
                <a:solidFill>
                  <a:srgbClr val="009EC7"/>
                </a:solidFill>
              </a:rPr>
              <a:t> з алое для </a:t>
            </a:r>
            <a:r>
              <a:rPr lang="uk-UA" sz="1400" b="1" dirty="0">
                <a:solidFill>
                  <a:srgbClr val="009EC7"/>
                </a:solidFill>
              </a:rPr>
              <a:t>котів</a:t>
            </a:r>
            <a:r>
              <a:rPr lang="ru-RU" sz="1400" b="1" dirty="0">
                <a:solidFill>
                  <a:srgbClr val="009EC7"/>
                </a:solidFill>
              </a:rPr>
              <a:t> та собак, 3 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5087" y="4172924"/>
            <a:ext cx="33361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9EC7"/>
                </a:solidFill>
              </a:rPr>
              <a:t>Шампунь Профілайн </a:t>
            </a:r>
          </a:p>
          <a:p>
            <a:r>
              <a:rPr lang="uk-UA" sz="1400" b="1" dirty="0">
                <a:solidFill>
                  <a:srgbClr val="009EC7"/>
                </a:solidFill>
              </a:rPr>
              <a:t>гіпоалергенний</a:t>
            </a:r>
            <a:r>
              <a:rPr lang="ru-RU" sz="1400" b="1" dirty="0">
                <a:solidFill>
                  <a:srgbClr val="009EC7"/>
                </a:solidFill>
              </a:rPr>
              <a:t> для собак, 3 л</a:t>
            </a:r>
          </a:p>
          <a:p>
            <a:endParaRPr lang="ru-RU" sz="1400" b="1" dirty="0">
              <a:solidFill>
                <a:srgbClr val="009EC7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2894" y="4175415"/>
            <a:ext cx="3247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009EC7"/>
                </a:solidFill>
              </a:rPr>
              <a:t>Шампунь Профілайн з кератином </a:t>
            </a:r>
          </a:p>
          <a:p>
            <a:r>
              <a:rPr lang="ru-RU" sz="1400" b="1" dirty="0">
                <a:solidFill>
                  <a:srgbClr val="009EC7"/>
                </a:solidFill>
              </a:rPr>
              <a:t>для </a:t>
            </a:r>
            <a:r>
              <a:rPr lang="uk-UA" sz="1400" b="1" dirty="0">
                <a:solidFill>
                  <a:srgbClr val="009EC7"/>
                </a:solidFill>
              </a:rPr>
              <a:t>довгошерстих</a:t>
            </a:r>
            <a:r>
              <a:rPr lang="ru-RU" sz="1400" b="1" dirty="0">
                <a:solidFill>
                  <a:srgbClr val="009EC7"/>
                </a:solidFill>
              </a:rPr>
              <a:t> собак, 3 л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05924" y="4816186"/>
            <a:ext cx="3643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Ropa Sans Pro"/>
              </a:rPr>
              <a:t>Застосовують для собак з чутливою шкірою, </a:t>
            </a:r>
          </a:p>
          <a:p>
            <a:r>
              <a:rPr lang="uk-UA" sz="1200" dirty="0">
                <a:latin typeface="Ropa Sans Pro"/>
              </a:rPr>
              <a:t>схильною до алергічних проявів.</a:t>
            </a:r>
          </a:p>
          <a:p>
            <a:endParaRPr lang="uk-UA" sz="1200" dirty="0">
              <a:latin typeface="Ropa Sans Pro"/>
            </a:endParaRP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містить екстракти 7 трав 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відновлює гідроліпідний баланс 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профілактика бактеріальних та грибкових 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захворювань шкіри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регулює роботу сальних залоз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заспокоює чутливу шкіру і знімає подразнення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не містить парабенів та силіконів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94987" y="4816186"/>
            <a:ext cx="379995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Ropa Sans Pro"/>
              </a:rPr>
              <a:t>Застосовують для м'якого очищення</a:t>
            </a:r>
            <a:r>
              <a:rPr lang="ru-RU" sz="1200" dirty="0">
                <a:latin typeface="Ropa Sans Pro"/>
              </a:rPr>
              <a:t>, п</a:t>
            </a:r>
            <a:r>
              <a:rPr lang="uk-UA" sz="1200" dirty="0">
                <a:latin typeface="Ropa Sans Pro"/>
              </a:rPr>
              <a:t>олегшення</a:t>
            </a:r>
            <a:r>
              <a:rPr lang="ru-RU" sz="1200" dirty="0">
                <a:latin typeface="Ropa Sans Pro"/>
              </a:rPr>
              <a:t> </a:t>
            </a:r>
          </a:p>
          <a:p>
            <a:r>
              <a:rPr lang="uk-UA" sz="1200" dirty="0">
                <a:latin typeface="Ropa Sans Pro"/>
              </a:rPr>
              <a:t>розчісування</a:t>
            </a:r>
            <a:r>
              <a:rPr lang="ru-RU" sz="1200" dirty="0">
                <a:latin typeface="Ropa Sans Pro"/>
              </a:rPr>
              <a:t> </a:t>
            </a:r>
            <a:r>
              <a:rPr lang="uk-UA" sz="1200" dirty="0">
                <a:latin typeface="Ropa Sans Pro"/>
              </a:rPr>
              <a:t>шерсті</a:t>
            </a:r>
            <a:r>
              <a:rPr lang="ru-RU" sz="1200" dirty="0">
                <a:latin typeface="Ropa Sans Pro"/>
              </a:rPr>
              <a:t>, </a:t>
            </a:r>
            <a:r>
              <a:rPr lang="uk-UA" sz="1200" dirty="0">
                <a:latin typeface="Ropa Sans Pro"/>
              </a:rPr>
              <a:t>запобігання</a:t>
            </a:r>
            <a:r>
              <a:rPr lang="ru-RU" sz="1200" dirty="0">
                <a:latin typeface="Ropa Sans Pro"/>
              </a:rPr>
              <a:t> </a:t>
            </a:r>
            <a:r>
              <a:rPr lang="uk-UA" sz="1200" dirty="0">
                <a:latin typeface="Ropa Sans Pro"/>
              </a:rPr>
              <a:t>появі</a:t>
            </a:r>
            <a:r>
              <a:rPr lang="ru-RU" sz="1200" dirty="0">
                <a:latin typeface="Ropa Sans Pro"/>
              </a:rPr>
              <a:t> </a:t>
            </a:r>
            <a:r>
              <a:rPr lang="uk-UA" sz="1200" dirty="0">
                <a:latin typeface="Ropa Sans Pro"/>
              </a:rPr>
              <a:t>ковтунів</a:t>
            </a:r>
            <a:r>
              <a:rPr lang="ru-RU" sz="1200" dirty="0">
                <a:latin typeface="Ropa Sans Pro"/>
              </a:rPr>
              <a:t>.</a:t>
            </a:r>
          </a:p>
          <a:p>
            <a:pPr algn="ctr"/>
            <a:endParaRPr lang="uk-UA" sz="1200" dirty="0">
              <a:latin typeface="Ropa Sans Pro"/>
            </a:endParaRP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містить натуральний кератин з овечої шерсті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не подразнює шкіру тварини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активізує обмінні процеси</a:t>
            </a:r>
            <a:endParaRPr lang="uk-UA" sz="1200" dirty="0">
              <a:latin typeface="Ropa Sans Pro"/>
            </a:endParaRP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підтримує оптимальний </a:t>
            </a:r>
            <a:r>
              <a:rPr lang="en-US" sz="1200" dirty="0">
                <a:latin typeface="Ropa Sans Pro"/>
              </a:rPr>
              <a:t>pH-</a:t>
            </a:r>
            <a:r>
              <a:rPr lang="uk-UA" sz="1200" dirty="0">
                <a:latin typeface="Ropa Sans Pro"/>
              </a:rPr>
              <a:t> </a:t>
            </a:r>
            <a:r>
              <a:rPr lang="ru-RU" sz="1200" dirty="0">
                <a:latin typeface="Ropa Sans Pro"/>
              </a:rPr>
              <a:t>баланс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глибоко зволожує </a:t>
            </a:r>
            <a:r>
              <a:rPr lang="ru-RU" sz="1200" dirty="0">
                <a:latin typeface="Ropa Sans Pro"/>
              </a:rPr>
              <a:t>і живить </a:t>
            </a:r>
            <a:r>
              <a:rPr lang="uk-UA" sz="1200" dirty="0">
                <a:latin typeface="Ropa Sans Pro"/>
              </a:rPr>
              <a:t>шкіру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не </a:t>
            </a:r>
            <a:r>
              <a:rPr lang="uk-UA" sz="1200" dirty="0">
                <a:latin typeface="Ropa Sans Pro"/>
              </a:rPr>
              <a:t>містить</a:t>
            </a:r>
            <a:r>
              <a:rPr lang="ru-RU" sz="1200" dirty="0">
                <a:latin typeface="Ropa Sans Pro"/>
              </a:rPr>
              <a:t> </a:t>
            </a:r>
            <a:r>
              <a:rPr lang="uk-UA" sz="1200" dirty="0">
                <a:latin typeface="Ropa Sans Pro"/>
              </a:rPr>
              <a:t>парабенів</a:t>
            </a:r>
            <a:r>
              <a:rPr lang="ru-RU" sz="1200" dirty="0">
                <a:latin typeface="Ropa Sans Pro"/>
              </a:rPr>
              <a:t> та </a:t>
            </a:r>
            <a:r>
              <a:rPr lang="uk-UA" sz="1200" dirty="0">
                <a:latin typeface="Ropa Sans Pro"/>
              </a:rPr>
              <a:t>силіконів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uk-UA" sz="1200" dirty="0">
                <a:latin typeface="Ropa Sans Pro"/>
              </a:rPr>
              <a:t>шерсть шовковиста і блискуча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endParaRPr lang="ru-RU" sz="1200" dirty="0">
              <a:latin typeface="Ropa Sans Pro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91324" y="4806982"/>
            <a:ext cx="34571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Ropa Sans Pro"/>
              </a:rPr>
              <a:t>Ефективно видаляє всі види забруднення зі шкіри та шерсті тварин</a:t>
            </a:r>
            <a:r>
              <a:rPr lang="ru-RU" sz="1200" dirty="0">
                <a:latin typeface="Ropa Sans Pro"/>
              </a:rPr>
              <a:t>.</a:t>
            </a:r>
          </a:p>
          <a:p>
            <a:endParaRPr lang="ru-RU" sz="1200" dirty="0">
              <a:latin typeface="Ropa Sans Pro"/>
            </a:endParaRP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нормалізує роботу сальних залоз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зберігає природн</a:t>
            </a:r>
            <a:r>
              <a:rPr lang="uk-UA" sz="1200" dirty="0">
                <a:latin typeface="Ropa Sans Pro"/>
              </a:rPr>
              <a:t>ий</a:t>
            </a:r>
            <a:r>
              <a:rPr lang="ru-RU" sz="1200" dirty="0">
                <a:latin typeface="Ropa Sans Pro"/>
              </a:rPr>
              <a:t> антибактеріальний шар висока миюча здатність - миє шерсть та очищує шкіру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має протизапальну та заспокійливу дію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не містить парабенів та силіконів</a:t>
            </a:r>
          </a:p>
          <a:p>
            <a:pPr marL="171450" indent="-171450">
              <a:buClr>
                <a:srgbClr val="3279A0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Ropa Sans Pro"/>
              </a:rPr>
              <a:t>шкіра зволожена та доглянута </a:t>
            </a:r>
          </a:p>
        </p:txBody>
      </p:sp>
      <p:sp>
        <p:nvSpPr>
          <p:cNvPr id="26" name="Заголовок 3"/>
          <p:cNvSpPr txBox="1">
            <a:spLocks/>
          </p:cNvSpPr>
          <p:nvPr/>
        </p:nvSpPr>
        <p:spPr>
          <a:xfrm>
            <a:off x="568234" y="21643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ЛІНІЙКА ШАМПУНІВ </a:t>
            </a:r>
            <a:r>
              <a:rPr lang="uk-UA" sz="3200" b="1">
                <a:solidFill>
                  <a:srgbClr val="009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ПРОФІЛАЙН</a:t>
            </a:r>
            <a:endParaRPr lang="ru-RU" sz="3200" b="1" dirty="0">
              <a:solidFill>
                <a:srgbClr val="009E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4FEF78-01E2-4AAD-915E-515A3F12D1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D2C84D9-04A9-4FB9-9A8A-99AA49A6D8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2" y="678961"/>
            <a:ext cx="2032161" cy="33979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C2F352-FEE1-4699-BE81-4679307F4E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78" y="593407"/>
            <a:ext cx="2032161" cy="33979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D47296F-56C1-4D00-9969-4CEE6024E0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312" y="451210"/>
            <a:ext cx="2153525" cy="360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65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224015" y="2551837"/>
            <a:ext cx="49011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ДЯКУЮ ЗА УВАГУ!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864294" y="3519990"/>
            <a:ext cx="313432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chemeClr val="bg1"/>
                </a:solidFill>
                <a:latin typeface="+mj-lt"/>
              </a:rPr>
              <a:t>Старт продажу </a:t>
            </a:r>
            <a:r>
              <a:rPr lang="ru-RU" sz="1600" dirty="0">
                <a:solidFill>
                  <a:schemeClr val="bg1"/>
                </a:solidFill>
                <a:latin typeface="+mj-lt"/>
              </a:rPr>
              <a:t>1-2 </a:t>
            </a:r>
            <a:r>
              <a:rPr lang="uk-UA" sz="1600" dirty="0">
                <a:solidFill>
                  <a:schemeClr val="bg1"/>
                </a:solidFill>
                <a:latin typeface="+mj-lt"/>
              </a:rPr>
              <a:t>квартал 202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5</a:t>
            </a:r>
            <a:r>
              <a:rPr lang="uk-UA" sz="1600" dirty="0">
                <a:solidFill>
                  <a:schemeClr val="bg1"/>
                </a:solidFill>
                <a:latin typeface="+mj-lt"/>
              </a:rPr>
              <a:t>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4D45729-8244-4011-90F3-52E0C6F178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69"/>
            <a:ext cx="12192000" cy="587284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D39C645B-4083-4929-BC7B-5126011E9B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894B260-45F5-4A3A-8011-DF8EFA35F7CF}"/>
              </a:ext>
            </a:extLst>
          </p:cNvPr>
          <p:cNvSpPr txBox="1"/>
          <p:nvPr/>
        </p:nvSpPr>
        <p:spPr>
          <a:xfrm>
            <a:off x="8377368" y="3338010"/>
            <a:ext cx="3375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Старт продажу 1 квартал 2025 р.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7196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985" y="903225"/>
            <a:ext cx="9417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П</a:t>
            </a:r>
            <a:r>
              <a:rPr lang="uk-UA" sz="28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ЛАНОВИЙ ГРАФІК ВИВОДУ НОВИНОК ТА ПРОДУКТІВ У НОВОМУ ПАКУВАННІ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42" y="2104415"/>
            <a:ext cx="884318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  PROVET </a:t>
            </a:r>
            <a:r>
              <a:rPr lang="ru-RU" dirty="0" err="1"/>
              <a:t>Профілайн</a:t>
            </a:r>
            <a:r>
              <a:rPr lang="ru-RU" dirty="0"/>
              <a:t> </a:t>
            </a:r>
            <a:r>
              <a:rPr lang="ru-RU" dirty="0" err="1"/>
              <a:t>антибактеріальний</a:t>
            </a:r>
            <a:r>
              <a:rPr lang="ru-RU" dirty="0"/>
              <a:t> для собак 300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</a:t>
            </a:r>
            <a:r>
              <a:rPr lang="ru-RU" dirty="0" err="1"/>
              <a:t>антибактеріальний</a:t>
            </a:r>
            <a:r>
              <a:rPr lang="ru-RU" dirty="0"/>
              <a:t> для </a:t>
            </a:r>
            <a:r>
              <a:rPr lang="ru-RU" dirty="0" err="1"/>
              <a:t>котів</a:t>
            </a:r>
            <a:r>
              <a:rPr lang="ru-RU" dirty="0"/>
              <a:t> 300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</a:t>
            </a:r>
            <a:r>
              <a:rPr lang="ru-RU" dirty="0" err="1"/>
              <a:t>гіпоалергенний</a:t>
            </a:r>
            <a:r>
              <a:rPr lang="ru-RU" dirty="0"/>
              <a:t> для собак 300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з алое для </a:t>
            </a:r>
            <a:r>
              <a:rPr lang="ru-RU" dirty="0" err="1"/>
              <a:t>котів</a:t>
            </a:r>
            <a:r>
              <a:rPr lang="ru-RU" dirty="0"/>
              <a:t> 300  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Шампунь </a:t>
            </a:r>
            <a:r>
              <a:rPr lang="en-US" dirty="0"/>
              <a:t>PROVET </a:t>
            </a:r>
            <a:r>
              <a:rPr lang="uk-UA" dirty="0" err="1"/>
              <a:t>Профілайн</a:t>
            </a:r>
            <a:r>
              <a:rPr lang="uk-UA" dirty="0"/>
              <a:t> для собак з білою та світлою шерстю 300  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з кератином для </a:t>
            </a:r>
            <a:r>
              <a:rPr lang="ru-RU" dirty="0" err="1"/>
              <a:t>довгошерстих</a:t>
            </a:r>
            <a:r>
              <a:rPr lang="ru-RU" dirty="0"/>
              <a:t> </a:t>
            </a:r>
            <a:r>
              <a:rPr lang="ru-RU" dirty="0" err="1"/>
              <a:t>котів</a:t>
            </a:r>
            <a:r>
              <a:rPr lang="ru-RU" dirty="0"/>
              <a:t> 300  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з кератином для </a:t>
            </a:r>
            <a:r>
              <a:rPr lang="ru-RU" dirty="0" err="1"/>
              <a:t>довгошерстих</a:t>
            </a:r>
            <a:r>
              <a:rPr lang="ru-RU" dirty="0"/>
              <a:t> собак 300  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Шампунь </a:t>
            </a:r>
            <a:r>
              <a:rPr lang="en-US" dirty="0"/>
              <a:t>PROVET </a:t>
            </a:r>
            <a:r>
              <a:rPr lang="uk-UA" dirty="0" err="1"/>
              <a:t>Профілайн</a:t>
            </a:r>
            <a:r>
              <a:rPr lang="uk-UA" dirty="0"/>
              <a:t> для тхорів та гризунів 300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/>
              <a:t>Шампунь </a:t>
            </a:r>
            <a:r>
              <a:rPr lang="en-US" dirty="0"/>
              <a:t>PROVET </a:t>
            </a:r>
            <a:r>
              <a:rPr lang="uk-UA" dirty="0" err="1"/>
              <a:t>Профілайн</a:t>
            </a:r>
            <a:r>
              <a:rPr lang="uk-UA" dirty="0"/>
              <a:t> з ромашкою для цуценят 300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з ромашкою для </a:t>
            </a:r>
            <a:r>
              <a:rPr lang="ru-RU" dirty="0" err="1"/>
              <a:t>кошенят</a:t>
            </a:r>
            <a:r>
              <a:rPr lang="ru-RU" dirty="0"/>
              <a:t> 300 мл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</a:t>
            </a:r>
            <a:r>
              <a:rPr lang="ru-RU" dirty="0" err="1"/>
              <a:t>гіпоалергенний</a:t>
            </a:r>
            <a:r>
              <a:rPr lang="ru-RU" dirty="0"/>
              <a:t> для собак 3 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</a:t>
            </a:r>
            <a:r>
              <a:rPr lang="ru-RU" dirty="0" err="1"/>
              <a:t>глибоке</a:t>
            </a:r>
            <a:r>
              <a:rPr lang="ru-RU" dirty="0"/>
              <a:t> </a:t>
            </a:r>
            <a:r>
              <a:rPr lang="ru-RU" dirty="0" err="1"/>
              <a:t>очищення</a:t>
            </a:r>
            <a:r>
              <a:rPr lang="ru-RU" dirty="0"/>
              <a:t> з алое для </a:t>
            </a:r>
            <a:r>
              <a:rPr lang="ru-RU" dirty="0" err="1"/>
              <a:t>котів</a:t>
            </a:r>
            <a:r>
              <a:rPr lang="ru-RU" dirty="0"/>
              <a:t> та собак 3 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Шампунь PROVET </a:t>
            </a:r>
            <a:r>
              <a:rPr lang="ru-RU" dirty="0" err="1"/>
              <a:t>Профілайн</a:t>
            </a:r>
            <a:r>
              <a:rPr lang="ru-RU" dirty="0"/>
              <a:t> з кератином для </a:t>
            </a:r>
            <a:r>
              <a:rPr lang="ru-RU" dirty="0" err="1"/>
              <a:t>довгошерстих</a:t>
            </a:r>
            <a:r>
              <a:rPr lang="ru-RU" dirty="0"/>
              <a:t> собак 3 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uk-UA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701796" y="3766351"/>
            <a:ext cx="3634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СТАРТ ПРОДАЖУ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1 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КВАРТАЛ 2025 Р.</a:t>
            </a: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8372269" y="2305097"/>
            <a:ext cx="45719" cy="3291840"/>
          </a:xfrm>
          <a:prstGeom prst="rightBrace">
            <a:avLst/>
          </a:prstGeom>
          <a:ln w="762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D0F31BE-C55F-4DDC-9BD5-82B3E4E168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89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35784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ДО Р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ЕДИЗАЙНУ ПАКУВАННЯ 13 СКЮ (медіум-сегмент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7" name="Google Shape;161;p7">
            <a:extLst>
              <a:ext uri="{FF2B5EF4-FFF2-40B4-BE49-F238E27FC236}">
                <a16:creationId xmlns:a16="http://schemas.microsoft.com/office/drawing/2014/main" id="{960E5918-2B40-417B-A39E-1D5127C7331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84" y="608604"/>
            <a:ext cx="1619734" cy="1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162;p7">
            <a:extLst>
              <a:ext uri="{FF2B5EF4-FFF2-40B4-BE49-F238E27FC236}">
                <a16:creationId xmlns:a16="http://schemas.microsoft.com/office/drawing/2014/main" id="{F7CE983E-328B-4C9C-B067-3E94029B2B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8700" y="671677"/>
            <a:ext cx="1698346" cy="183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63;p7">
            <a:extLst>
              <a:ext uri="{FF2B5EF4-FFF2-40B4-BE49-F238E27FC236}">
                <a16:creationId xmlns:a16="http://schemas.microsoft.com/office/drawing/2014/main" id="{ABFC89DD-78DE-4A83-97ED-FF4EA7E1912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0830" y="2577390"/>
            <a:ext cx="1736216" cy="1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154;p7">
            <a:extLst>
              <a:ext uri="{FF2B5EF4-FFF2-40B4-BE49-F238E27FC236}">
                <a16:creationId xmlns:a16="http://schemas.microsoft.com/office/drawing/2014/main" id="{9B37FD70-D4DF-44C2-AC39-B4957236BD70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732493" y="671677"/>
            <a:ext cx="1585231" cy="1833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160;p7">
            <a:extLst>
              <a:ext uri="{FF2B5EF4-FFF2-40B4-BE49-F238E27FC236}">
                <a16:creationId xmlns:a16="http://schemas.microsoft.com/office/drawing/2014/main" id="{F8BB5DA3-FD77-4345-B199-FB2CD7560DB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47321" y="671677"/>
            <a:ext cx="1736216" cy="1905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157;p7">
            <a:extLst>
              <a:ext uri="{FF2B5EF4-FFF2-40B4-BE49-F238E27FC236}">
                <a16:creationId xmlns:a16="http://schemas.microsoft.com/office/drawing/2014/main" id="{2D8C4B8E-65F8-4DD1-86FF-6F307B783274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2484" y="2577391"/>
            <a:ext cx="1619734" cy="1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156;p7">
            <a:extLst>
              <a:ext uri="{FF2B5EF4-FFF2-40B4-BE49-F238E27FC236}">
                <a16:creationId xmlns:a16="http://schemas.microsoft.com/office/drawing/2014/main" id="{17968ED0-18D6-4BB7-AD72-7376DB58CDCD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52484" y="4604987"/>
            <a:ext cx="1619734" cy="1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159;p7">
            <a:extLst>
              <a:ext uri="{FF2B5EF4-FFF2-40B4-BE49-F238E27FC236}">
                <a16:creationId xmlns:a16="http://schemas.microsoft.com/office/drawing/2014/main" id="{7ABD2716-57CE-4172-BA38-84D2A64CEDC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850830" y="4604987"/>
            <a:ext cx="1736216" cy="1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155;p7">
            <a:extLst>
              <a:ext uri="{FF2B5EF4-FFF2-40B4-BE49-F238E27FC236}">
                <a16:creationId xmlns:a16="http://schemas.microsoft.com/office/drawing/2014/main" id="{BF884502-D4E2-4A01-888A-E819DE456461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665658" y="2577390"/>
            <a:ext cx="1736216" cy="189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158;p7">
            <a:extLst>
              <a:ext uri="{FF2B5EF4-FFF2-40B4-BE49-F238E27FC236}">
                <a16:creationId xmlns:a16="http://schemas.microsoft.com/office/drawing/2014/main" id="{648E688A-0ABE-418A-8945-1F656037FC60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3679179" y="4546176"/>
            <a:ext cx="1736216" cy="1968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77F4DE97-7573-44CC-9AB8-DDCAAAF1808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9855" y="3799020"/>
            <a:ext cx="1399470" cy="278736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F2ACC9A5-C694-4169-9889-FCE10B1D448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169" y="3889567"/>
            <a:ext cx="1320333" cy="2696819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5D42245D-A72E-49EF-A8C2-11F587DFFAA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199" y="3925801"/>
            <a:ext cx="1298542" cy="2660585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6F54A5A-7DE1-493D-86C8-041F6C53D80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63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961C73E1-BFE3-4EF0-82F7-4DF7B2D2533B}"/>
              </a:ext>
            </a:extLst>
          </p:cNvPr>
          <p:cNvSpPr/>
          <p:nvPr/>
        </p:nvSpPr>
        <p:spPr>
          <a:xfrm>
            <a:off x="8762628" y="6254046"/>
            <a:ext cx="30140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+mj-lt"/>
              </a:rPr>
              <a:t>Старт продажу </a:t>
            </a:r>
            <a:r>
              <a:rPr lang="ru-RU" sz="1600" dirty="0">
                <a:latin typeface="+mj-lt"/>
              </a:rPr>
              <a:t>1 </a:t>
            </a:r>
            <a:r>
              <a:rPr lang="uk-UA" sz="1600" dirty="0">
                <a:latin typeface="+mj-lt"/>
              </a:rPr>
              <a:t>квартал 2025 р</a:t>
            </a:r>
            <a:r>
              <a:rPr lang="uk-UA" sz="16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EDC0EC-6D90-451C-8A1F-5B15D0A8C479}"/>
              </a:ext>
            </a:extLst>
          </p:cNvPr>
          <p:cNvSpPr txBox="1"/>
          <p:nvPr/>
        </p:nvSpPr>
        <p:spPr>
          <a:xfrm>
            <a:off x="173392" y="403899"/>
            <a:ext cx="10789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</a:t>
            </a:r>
            <a:r>
              <a:rPr lang="uk-UA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ЕДИЗАЙН ПАКУВАННЯ 13 СКЮ (медіум-сегмент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78D0F87-E3B6-415D-B7C8-2A58A46E14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8E79267-EBAE-449F-A4F1-73A5B6B196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2" y="1393609"/>
            <a:ext cx="9917266" cy="245929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4139AA7-CB99-44DB-94CB-53E55AC4E5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92" y="3852908"/>
            <a:ext cx="4886880" cy="30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3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38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fld id="{D495E168-DA5E-4888-8D8A-92B118324C14}" type="slidenum">
              <a:rPr lang="ru-RU" sz="1600" smtClean="0">
                <a:solidFill>
                  <a:schemeClr val="tx1"/>
                </a:solidFill>
              </a:rPr>
              <a:pPr algn="ctr"/>
              <a:t>6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4" name="Google Shape;171;p8"/>
          <p:cNvSpPr txBox="1"/>
          <p:nvPr/>
        </p:nvSpPr>
        <p:spPr>
          <a:xfrm>
            <a:off x="3879202" y="2113265"/>
            <a:ext cx="3893663" cy="662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із ромашкою</a:t>
            </a:r>
          </a:p>
          <a:p>
            <a: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цуценят та кошенят</a:t>
            </a:r>
            <a:endParaRPr lang="uk-UA"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5" name="Google Shape;172;p8"/>
          <p:cNvSpPr txBox="1"/>
          <p:nvPr/>
        </p:nvSpPr>
        <p:spPr>
          <a:xfrm>
            <a:off x="4180114" y="2932584"/>
            <a:ext cx="3893663" cy="2884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uk-UA" sz="16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Екстракт ромашки + </a:t>
            </a:r>
            <a:r>
              <a:rPr lang="uk-UA" sz="16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Алантоїн</a:t>
            </a: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: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endParaRPr lang="uk-UA" sz="1600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1200"/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делікатний догляд за вовною та шкірою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1200"/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збалансований рівень</a:t>
            </a:r>
            <a:r>
              <a:rPr lang="ru-RU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en-US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pH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1200"/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захист від впливу зовнішнього середовища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1200"/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швидке відновлення за наявності мікротравм</a:t>
            </a:r>
          </a:p>
          <a:p>
            <a:pPr marL="285750" lvl="0" indent="-28575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1200"/>
              <a:buFont typeface="Wingdings" panose="05000000000000000000" pitchFamily="2" charset="2"/>
              <a:buChar char="q"/>
            </a:pP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знімає роздратування </a:t>
            </a:r>
            <a:r>
              <a:rPr lang="ru-RU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та </a:t>
            </a:r>
            <a:r>
              <a:rPr lang="uk-UA" sz="16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свербіння</a:t>
            </a:r>
            <a:endParaRPr lang="uk-UA" sz="1600" b="1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000" dirty="0">
              <a:solidFill>
                <a:schemeClr val="dk1"/>
              </a:solidFill>
              <a:latin typeface="Ropa Sans Pro"/>
              <a:ea typeface="Montserrat"/>
              <a:cs typeface="Montserrat"/>
              <a:sym typeface="Montserrat"/>
            </a:endParaRP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568234" y="216433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ЛІНІЙКА ШАМПУНІВ </a:t>
            </a:r>
            <a:r>
              <a:rPr lang="uk-UA" sz="3200" b="1" dirty="0">
                <a:solidFill>
                  <a:srgbClr val="009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ПРОФІЛАЙН</a:t>
            </a:r>
            <a:endParaRPr lang="ru-RU" sz="3200" b="1" dirty="0">
              <a:solidFill>
                <a:srgbClr val="009E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ABD9F2-5A4E-4853-83DC-C720001F47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98D0410-AA19-4ABD-8BED-098E94294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726" y="1411604"/>
            <a:ext cx="1652019" cy="4212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35643C-085F-4B5D-ABAD-568BB1F315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042" y="1476800"/>
            <a:ext cx="1606299" cy="42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46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38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fld id="{D495E168-DA5E-4888-8D8A-92B118324C14}" type="slidenum">
              <a:rPr lang="ru-RU" sz="1600" smtClean="0">
                <a:solidFill>
                  <a:schemeClr val="tx1"/>
                </a:solidFill>
              </a:rPr>
              <a:pPr algn="ctr"/>
              <a:t>7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1" name="Google Shape;182;p9"/>
          <p:cNvSpPr txBox="1"/>
          <p:nvPr/>
        </p:nvSpPr>
        <p:spPr>
          <a:xfrm>
            <a:off x="1820091" y="2238103"/>
            <a:ext cx="3847713" cy="652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антибактеріальний </a:t>
            </a:r>
            <a:b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собак </a:t>
            </a:r>
          </a:p>
        </p:txBody>
      </p:sp>
      <p:sp>
        <p:nvSpPr>
          <p:cNvPr id="12" name="Google Shape;183;p9"/>
          <p:cNvSpPr txBox="1"/>
          <p:nvPr/>
        </p:nvSpPr>
        <p:spPr>
          <a:xfrm>
            <a:off x="1820091" y="3016677"/>
            <a:ext cx="3434997" cy="8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профілактики дерматитів різної етіології та для тварин, які мають породну схильність до бактеріальних захворювань шкіри</a:t>
            </a:r>
            <a:r>
              <a:rPr lang="ru-RU" sz="1000" dirty="0">
                <a:solidFill>
                  <a:schemeClr val="dk1"/>
                </a:solidFill>
                <a:latin typeface="Ropa Sans Pro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13" name="Google Shape;184;p9"/>
          <p:cNvSpPr txBox="1"/>
          <p:nvPr/>
        </p:nvSpPr>
        <p:spPr>
          <a:xfrm>
            <a:off x="2026448" y="4114212"/>
            <a:ext cx="3434998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Tetranyl U + </a:t>
            </a: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Екстракт чайного дерева + Екстракт ромашки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:</a:t>
            </a:r>
            <a:endParaRPr sz="1400" b="1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4" name="Google Shape;185;p9"/>
          <p:cNvSpPr txBox="1"/>
          <p:nvPr/>
        </p:nvSpPr>
        <p:spPr>
          <a:xfrm>
            <a:off x="1557545" y="4486090"/>
            <a:ext cx="4056717" cy="1617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захист шкірного покриву від виникнення бактеріальних дерматитів;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зволоження шкіри та покращення її регенерації;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формування здорових клітин епідермісу, зростання здорової та красивої вовни.</a:t>
            </a:r>
            <a:endParaRPr lang="uk-UA" sz="1400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5" name="Google Shape;186;p9"/>
          <p:cNvSpPr txBox="1"/>
          <p:nvPr/>
        </p:nvSpPr>
        <p:spPr>
          <a:xfrm>
            <a:off x="7972345" y="2364779"/>
            <a:ext cx="3434997" cy="525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з кератином для довгошерстих собак</a:t>
            </a:r>
            <a:endParaRPr lang="uk-UA"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16" name="Google Shape;187;p9"/>
          <p:cNvSpPr txBox="1"/>
          <p:nvPr/>
        </p:nvSpPr>
        <p:spPr>
          <a:xfrm>
            <a:off x="7972345" y="2961944"/>
            <a:ext cx="3434997" cy="6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регулярного догляду за довгою</a:t>
            </a:r>
          </a:p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шерстю собак.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17" name="Google Shape;188;p9"/>
          <p:cNvSpPr txBox="1"/>
          <p:nvPr/>
        </p:nvSpPr>
        <p:spPr>
          <a:xfrm>
            <a:off x="7972344" y="3965902"/>
            <a:ext cx="3434998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Nutrilan Keratin W PP з овечої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шерсті (BASF):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endParaRPr sz="1000" b="1" dirty="0">
              <a:solidFill>
                <a:schemeClr val="dk1"/>
              </a:solidFill>
              <a:latin typeface="Ropa Sans Pro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Google Shape;189;p9"/>
          <p:cNvSpPr txBox="1"/>
          <p:nvPr/>
        </p:nvSpPr>
        <p:spPr>
          <a:xfrm>
            <a:off x="7437120" y="4662689"/>
            <a:ext cx="4197531" cy="136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усунення поверхневих пошкоджень вовни, утримання вологи, гладкість, шовковистість та здоровий блиск;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антистатичні та антиоксидантні властивості;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живильний і </a:t>
            </a:r>
            <a:r>
              <a:rPr lang="uk-UA" sz="1400" dirty="0" err="1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загоюючий</a:t>
            </a: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вплив;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легке розчісування.</a:t>
            </a:r>
            <a:endParaRPr lang="uk-UA" sz="1400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20" name="Заголовок 3"/>
          <p:cNvSpPr>
            <a:spLocks noGrp="1"/>
          </p:cNvSpPr>
          <p:nvPr>
            <p:ph type="title"/>
          </p:nvPr>
        </p:nvSpPr>
        <p:spPr>
          <a:xfrm>
            <a:off x="568234" y="216433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ЛІНІЙКА ШАМПУНІВ </a:t>
            </a:r>
            <a:r>
              <a:rPr lang="uk-UA" sz="3200" b="1">
                <a:solidFill>
                  <a:srgbClr val="009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ПРОФІЛАЙН</a:t>
            </a:r>
            <a:endParaRPr lang="ru-RU" sz="3200" b="1" dirty="0">
              <a:solidFill>
                <a:srgbClr val="009E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5104D24-37A7-4E12-A811-F91331A2B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80C849-0A3B-4B3C-8FE4-CB0684E29A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2084" y="2045668"/>
            <a:ext cx="4212345" cy="4212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92E6A46-DF95-4D13-ADC8-78BEF8007C2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25" y="2040149"/>
            <a:ext cx="1450851" cy="42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130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2"/>
          <p:cNvSpPr txBox="1">
            <a:spLocks/>
          </p:cNvSpPr>
          <p:nvPr/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38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fld id="{D495E168-DA5E-4888-8D8A-92B118324C14}" type="slidenum">
              <a:rPr lang="ru-RU" sz="1600" smtClean="0">
                <a:solidFill>
                  <a:schemeClr val="tx1"/>
                </a:solidFill>
              </a:rPr>
              <a:pPr algn="ctr"/>
              <a:t>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3" name="Google Shape;197;p10"/>
          <p:cNvSpPr txBox="1"/>
          <p:nvPr/>
        </p:nvSpPr>
        <p:spPr>
          <a:xfrm>
            <a:off x="2022827" y="2501032"/>
            <a:ext cx="3434997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ru-RU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</a:t>
            </a:r>
            <a:r>
              <a:rPr lang="uk-UA" b="1" dirty="0" err="1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гіпоалергенний</a:t>
            </a:r>
            <a:r>
              <a:rPr lang="ru-RU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endParaRPr b="1" dirty="0">
              <a:solidFill>
                <a:srgbClr val="009EC7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ru-RU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собак</a:t>
            </a:r>
            <a:endParaRPr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34" name="Google Shape;198;p10"/>
          <p:cNvSpPr txBox="1"/>
          <p:nvPr/>
        </p:nvSpPr>
        <p:spPr>
          <a:xfrm>
            <a:off x="1744105" y="3068818"/>
            <a:ext cx="3713719" cy="8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Рекомендований для використання для шкіри схильної до подразнень та алергічним реакціям на зовнішні алергени</a:t>
            </a:r>
            <a:r>
              <a:rPr lang="ru-RU" sz="1000" dirty="0">
                <a:solidFill>
                  <a:schemeClr val="dk1"/>
                </a:solidFill>
                <a:latin typeface="Ropa Sans Pro"/>
                <a:ea typeface="Montserrat"/>
                <a:cs typeface="Montserrat"/>
                <a:sym typeface="Montserrat"/>
              </a:rPr>
              <a:t>.</a:t>
            </a:r>
            <a:endParaRPr lang="ru-RU" sz="1000" dirty="0">
              <a:latin typeface="Ropa Sans Pro"/>
            </a:endParaRPr>
          </a:p>
        </p:txBody>
      </p:sp>
      <p:sp>
        <p:nvSpPr>
          <p:cNvPr id="35" name="Google Shape;199;p10"/>
          <p:cNvSpPr txBox="1"/>
          <p:nvPr/>
        </p:nvSpPr>
        <p:spPr>
          <a:xfrm>
            <a:off x="1744105" y="4134423"/>
            <a:ext cx="3829321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Комплекс з екстрактів 7 трав (ромашка, лопух, кропива, кульбаба, чистотіл, череда, алое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):</a:t>
            </a:r>
            <a:endParaRPr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36" name="Google Shape;200;p10"/>
          <p:cNvSpPr txBox="1"/>
          <p:nvPr/>
        </p:nvSpPr>
        <p:spPr>
          <a:xfrm>
            <a:off x="1628503" y="4645271"/>
            <a:ext cx="3829321" cy="137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відновлення </a:t>
            </a:r>
            <a:r>
              <a:rPr lang="uk-UA" sz="1400" dirty="0" err="1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гідроліпідного</a:t>
            </a: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балансу;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регулювання роботи сальних залоз;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антисептична та </a:t>
            </a:r>
            <a:r>
              <a:rPr lang="uk-UA" sz="1400" dirty="0" err="1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відновлююча</a:t>
            </a: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дія;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прискорення зростання здорової та блискучої вовни.</a:t>
            </a:r>
            <a:endParaRPr lang="uk-UA" sz="1400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37" name="Google Shape;201;p10"/>
          <p:cNvSpPr txBox="1"/>
          <p:nvPr/>
        </p:nvSpPr>
        <p:spPr>
          <a:xfrm>
            <a:off x="7972346" y="2501032"/>
            <a:ext cx="3434997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для собак з білою та світлою шерстю</a:t>
            </a:r>
            <a:endParaRPr lang="uk-UA"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38" name="Google Shape;202;p10"/>
          <p:cNvSpPr txBox="1"/>
          <p:nvPr/>
        </p:nvSpPr>
        <p:spPr>
          <a:xfrm>
            <a:off x="7698378" y="3068818"/>
            <a:ext cx="3708966" cy="6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Рекомендовано спеціально для регулярного догляду за білою або світлою шерстю собак.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39" name="Google Shape;203;p10"/>
          <p:cNvSpPr txBox="1"/>
          <p:nvPr/>
        </p:nvSpPr>
        <p:spPr>
          <a:xfrm>
            <a:off x="7698378" y="3948484"/>
            <a:ext cx="3708965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ru-RU" sz="14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Протеїни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зародків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</a:t>
            </a:r>
            <a:r>
              <a:rPr lang="ru-RU" sz="14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пшениці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+ </a:t>
            </a:r>
            <a:r>
              <a:rPr lang="ru-RU" sz="14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Вітамін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 Е + </a:t>
            </a:r>
            <a:r>
              <a:rPr lang="ru-RU" sz="1400" b="1" dirty="0" err="1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Пігмент</a:t>
            </a:r>
            <a:endParaRPr sz="1400" b="1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40" name="Google Shape;204;p10"/>
          <p:cNvSpPr txBox="1"/>
          <p:nvPr/>
        </p:nvSpPr>
        <p:spPr>
          <a:xfrm>
            <a:off x="7593874" y="4645271"/>
            <a:ext cx="4102328" cy="112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глибоке очищення та відновлення;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харчування вовни по всій довжині;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активізація природного пігменту вовни;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усунення сірості та жовтизни;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tx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надання холодного білого відтінку.</a:t>
            </a:r>
            <a:endParaRPr lang="uk-UA" sz="1400" dirty="0">
              <a:solidFill>
                <a:schemeClr val="dk1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6" name="Заголовок 3"/>
          <p:cNvSpPr>
            <a:spLocks noGrp="1"/>
          </p:cNvSpPr>
          <p:nvPr>
            <p:ph type="title"/>
          </p:nvPr>
        </p:nvSpPr>
        <p:spPr>
          <a:xfrm>
            <a:off x="568234" y="216433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ЛІНІЙКА ШАМПУНІВ </a:t>
            </a:r>
            <a:r>
              <a:rPr lang="uk-UA" sz="3200" b="1" dirty="0">
                <a:solidFill>
                  <a:srgbClr val="009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ПРОФІЛАЙН</a:t>
            </a:r>
            <a:endParaRPr lang="ru-RU" sz="3200" b="1" dirty="0">
              <a:solidFill>
                <a:srgbClr val="009E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7F3AFD0-4398-483A-9273-700ABC820A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94ADFED-28C8-4F42-9584-60E108E53D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1" y="2028250"/>
            <a:ext cx="1368555" cy="421234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698847-B57A-43B6-A947-56B1D1F3D31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8249"/>
            <a:ext cx="1652019" cy="42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72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68234" y="216433"/>
            <a:ext cx="10515600" cy="132556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ЛІНІЙКА ШАМПУНІВ </a:t>
            </a:r>
            <a:r>
              <a:rPr lang="uk-UA" sz="3200" b="1" dirty="0">
                <a:solidFill>
                  <a:srgbClr val="009EC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ПРОФІЛАЙН</a:t>
            </a:r>
            <a:endParaRPr lang="ru-RU" sz="3200" b="1" dirty="0">
              <a:solidFill>
                <a:srgbClr val="009EC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2"/>
          <p:cNvSpPr txBox="1">
            <a:spLocks/>
          </p:cNvSpPr>
          <p:nvPr/>
        </p:nvSpPr>
        <p:spPr>
          <a:xfrm>
            <a:off x="10804358" y="5816819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38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fld id="{D495E168-DA5E-4888-8D8A-92B118324C14}" type="slidenum">
              <a:rPr lang="ru-RU" sz="1600" smtClean="0">
                <a:solidFill>
                  <a:schemeClr val="tx1"/>
                </a:solidFill>
              </a:rPr>
              <a:pPr algn="ctr"/>
              <a:t>9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Google Shape;212;p11"/>
          <p:cNvSpPr txBox="1"/>
          <p:nvPr/>
        </p:nvSpPr>
        <p:spPr>
          <a:xfrm>
            <a:off x="1811384" y="2220686"/>
            <a:ext cx="3805646" cy="678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антибактеріальний </a:t>
            </a:r>
            <a:b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</a:b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котів</a:t>
            </a:r>
          </a:p>
        </p:txBody>
      </p:sp>
      <p:sp>
        <p:nvSpPr>
          <p:cNvPr id="19" name="Google Shape;213;p11"/>
          <p:cNvSpPr txBox="1"/>
          <p:nvPr/>
        </p:nvSpPr>
        <p:spPr>
          <a:xfrm>
            <a:off x="1811384" y="3030521"/>
            <a:ext cx="3940484" cy="8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профілактики дерматитів різної етіології та для тварин, що мають породну схильність до бактеріальних захворювань шкіри.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0" name="Google Shape;214;p11"/>
          <p:cNvSpPr txBox="1"/>
          <p:nvPr/>
        </p:nvSpPr>
        <p:spPr>
          <a:xfrm>
            <a:off x="1898470" y="3974610"/>
            <a:ext cx="3718560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Tetranyl U + Екстракт чайного дерева + Екстракт ромашки: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2" name="Google Shape;215;p11"/>
          <p:cNvSpPr txBox="1"/>
          <p:nvPr/>
        </p:nvSpPr>
        <p:spPr>
          <a:xfrm>
            <a:off x="1689463" y="4811880"/>
            <a:ext cx="3927567" cy="1123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ru-RU" sz="1400" i="0" u="none" strike="noStrike" cap="none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противогрибковое и антисептическое действие</a:t>
            </a:r>
            <a:endParaRPr sz="1400" dirty="0">
              <a:latin typeface="Ropa Sans Pro"/>
              <a:cs typeface="Arial" panose="020B0604020202020204" pitchFamily="34" charset="0"/>
            </a:endParaRPr>
          </a:p>
          <a:p>
            <a:pPr marL="469266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ru-RU" sz="1400" i="0" u="none" strike="noStrike" cap="none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очищение кожи, сохранение физиологического уровня рН</a:t>
            </a:r>
            <a:endParaRPr sz="1400" dirty="0">
              <a:latin typeface="Ropa Sans Pro"/>
              <a:cs typeface="Arial" panose="020B0604020202020204" pitchFamily="34" charset="0"/>
            </a:endParaRPr>
          </a:p>
          <a:p>
            <a:pPr marL="469266" marR="0" lvl="1" indent="-285750" algn="l" rtl="0"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ru-RU" sz="1400" i="0" u="none" strike="noStrike" cap="none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увлажняющий и успокаивающий эффект</a:t>
            </a:r>
            <a:endParaRPr sz="1400" dirty="0">
              <a:latin typeface="Ropa Sans Pro"/>
              <a:cs typeface="Arial" panose="020B0604020202020204" pitchFamily="34" charset="0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endParaRPr sz="900" b="1" dirty="0">
              <a:solidFill>
                <a:schemeClr val="dk1"/>
              </a:solidFill>
              <a:latin typeface="Ropa Sans Pro"/>
              <a:ea typeface="Montserrat"/>
              <a:cs typeface="Montserrat"/>
              <a:sym typeface="Montserrat"/>
            </a:endParaRPr>
          </a:p>
        </p:txBody>
      </p:sp>
      <p:sp>
        <p:nvSpPr>
          <p:cNvPr id="23" name="Google Shape;216;p11"/>
          <p:cNvSpPr txBox="1"/>
          <p:nvPr/>
        </p:nvSpPr>
        <p:spPr>
          <a:xfrm>
            <a:off x="7741921" y="2344970"/>
            <a:ext cx="3665422" cy="55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ru-RU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Шампунь с кератином </a:t>
            </a:r>
            <a:endParaRPr b="1" dirty="0">
              <a:solidFill>
                <a:srgbClr val="009EC7"/>
              </a:solidFill>
              <a:latin typeface="Ropa Sans Pro"/>
              <a:ea typeface="Montserrat"/>
              <a:cs typeface="Arial" panose="020B0604020202020204" pitchFamily="34" charset="0"/>
              <a:sym typeface="Montserra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</a:pPr>
            <a:r>
              <a:rPr lang="ru-RU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для </a:t>
            </a:r>
            <a:r>
              <a:rPr lang="uk-UA" b="1" dirty="0">
                <a:solidFill>
                  <a:srgbClr val="009EC7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довгошерстих котів</a:t>
            </a:r>
            <a:endParaRPr lang="uk-UA" dirty="0">
              <a:solidFill>
                <a:srgbClr val="009EC7"/>
              </a:solidFill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4" name="Google Shape;217;p11"/>
          <p:cNvSpPr txBox="1"/>
          <p:nvPr/>
        </p:nvSpPr>
        <p:spPr>
          <a:xfrm>
            <a:off x="7637417" y="3010488"/>
            <a:ext cx="3866319" cy="68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</a:pPr>
            <a:r>
              <a:rPr lang="uk-UA" sz="1400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Рекомендовано спеціально для регулярного догляду за довгою вовною котів.</a:t>
            </a:r>
            <a:endParaRPr lang="uk-UA" sz="1400" dirty="0">
              <a:latin typeface="Ropa Sans Pro"/>
              <a:cs typeface="Arial" panose="020B0604020202020204" pitchFamily="34" charset="0"/>
            </a:endParaRPr>
          </a:p>
        </p:txBody>
      </p:sp>
      <p:sp>
        <p:nvSpPr>
          <p:cNvPr id="25" name="Google Shape;218;p11"/>
          <p:cNvSpPr txBox="1"/>
          <p:nvPr/>
        </p:nvSpPr>
        <p:spPr>
          <a:xfrm>
            <a:off x="7741922" y="4024324"/>
            <a:ext cx="3665421" cy="371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uk-UA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Nutrilan Keratin W PP з овечої шерсті (BASF</a:t>
            </a:r>
            <a:r>
              <a:rPr lang="ru-RU" sz="1400" b="1" dirty="0">
                <a:solidFill>
                  <a:schemeClr val="dk1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):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None/>
            </a:pPr>
            <a:r>
              <a:rPr lang="ru-RU" sz="1000" b="1" dirty="0">
                <a:solidFill>
                  <a:schemeClr val="dk1"/>
                </a:solidFill>
                <a:latin typeface="Ropa Sans Pro"/>
                <a:ea typeface="Montserrat"/>
                <a:cs typeface="Montserrat"/>
                <a:sym typeface="Montserrat"/>
              </a:rPr>
              <a:t> </a:t>
            </a:r>
            <a:endParaRPr sz="1000" b="1" dirty="0">
              <a:solidFill>
                <a:schemeClr val="dk1"/>
              </a:solidFill>
              <a:latin typeface="Ropa Sans Pro"/>
              <a:ea typeface="Montserrat"/>
              <a:cs typeface="Montserrat"/>
              <a:sym typeface="Montserrat"/>
            </a:endParaRPr>
          </a:p>
        </p:txBody>
      </p:sp>
      <p:sp>
        <p:nvSpPr>
          <p:cNvPr id="26" name="Google Shape;219;p11"/>
          <p:cNvSpPr txBox="1"/>
          <p:nvPr/>
        </p:nvSpPr>
        <p:spPr>
          <a:xfrm>
            <a:off x="7332617" y="4562382"/>
            <a:ext cx="4363583" cy="129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дбайливе очищення довгої вовни;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легке розчісування та менше сплутування вовни;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глибоке відновлення та зволоження, гладкість та шовковистість вовни;</a:t>
            </a:r>
          </a:p>
          <a:p>
            <a:pPr marL="469266" lvl="1" indent="-285750">
              <a:spcBef>
                <a:spcPts val="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ts val="900"/>
              <a:buFont typeface="Wingdings" panose="05000000000000000000" pitchFamily="2" charset="2"/>
              <a:buChar char="q"/>
            </a:pPr>
            <a:r>
              <a:rPr lang="uk-UA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антистатичні та антиоксидантні властивості</a:t>
            </a:r>
            <a:r>
              <a:rPr lang="ru-RU" sz="1400" dirty="0">
                <a:solidFill>
                  <a:srgbClr val="000000"/>
                </a:solidFill>
                <a:latin typeface="Ropa Sans Pro"/>
                <a:ea typeface="Montserrat"/>
                <a:cs typeface="Arial" panose="020B0604020202020204" pitchFamily="34" charset="0"/>
                <a:sym typeface="Montserrat"/>
              </a:rPr>
              <a:t>.</a:t>
            </a:r>
            <a:endParaRPr sz="900" dirty="0">
              <a:solidFill>
                <a:schemeClr val="dk1"/>
              </a:solidFill>
              <a:latin typeface="Ropa Sans Pro"/>
              <a:ea typeface="Montserrat"/>
              <a:cs typeface="Montserrat"/>
              <a:sym typeface="Montserrat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62D71B2-2C63-473F-8FBD-ACB61A841A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908" y="0"/>
            <a:ext cx="1345092" cy="90242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B462CE-28D1-441B-B331-8D8C83927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23" y="1912055"/>
            <a:ext cx="1301499" cy="422453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732035-47E5-4E0C-9CDA-227B98805F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88" y="1969599"/>
            <a:ext cx="1987300" cy="421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049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Ropa Sans Pro ExtraBold"/>
        <a:ea typeface=""/>
        <a:cs typeface=""/>
      </a:majorFont>
      <a:minorFont>
        <a:latin typeface="Ropa Sans Pro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9808</TotalTime>
  <Words>871</Words>
  <Application>Microsoft Office PowerPoint</Application>
  <PresentationFormat>Широкий екран</PresentationFormat>
  <Paragraphs>135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21" baseType="lpstr">
      <vt:lpstr>宋体</vt:lpstr>
      <vt:lpstr>Arial</vt:lpstr>
      <vt:lpstr>Calibri</vt:lpstr>
      <vt:lpstr>Montserrat</vt:lpstr>
      <vt:lpstr>Ropa Sans Pro</vt:lpstr>
      <vt:lpstr>Ropa Sans Pro ExtraBold</vt:lpstr>
      <vt:lpstr>Ropa Sans Pro Medium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ЛІНІЙКА ШАМПУНІВ ПРОФІЛАЙН</vt:lpstr>
      <vt:lpstr>ЛІНІЙКА ШАМПУНІВ ПРОФІЛАЙН</vt:lpstr>
      <vt:lpstr>ЛІНІЙКА ШАМПУНІВ ПРОФІЛАЙН</vt:lpstr>
      <vt:lpstr>ЛІНІЙКА ШАМПУНІВ ПРОФІЛАЙН</vt:lpstr>
      <vt:lpstr>ЛІНІЙКА ШАМПУНІВ ПРОФІЛАЙН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Кудревич Алина</dc:creator>
  <cp:lastModifiedBy>Кристина Наумова</cp:lastModifiedBy>
  <cp:revision>571</cp:revision>
  <dcterms:created xsi:type="dcterms:W3CDTF">2023-06-08T09:42:49Z</dcterms:created>
  <dcterms:modified xsi:type="dcterms:W3CDTF">2024-12-23T13:13:55Z</dcterms:modified>
</cp:coreProperties>
</file>