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0" r:id="rId3"/>
    <p:sldId id="312" r:id="rId4"/>
    <p:sldId id="315" r:id="rId5"/>
    <p:sldId id="29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8CDA35-0DBA-4FBD-81F2-A7A599265F0A}">
          <p14:sldIdLst>
            <p14:sldId id="277"/>
          </p14:sldIdLst>
        </p14:section>
        <p14:section name="Раздел без заголовка" id="{79737FCD-4BD0-4F54-B63A-73687D5C20FD}">
          <p14:sldIdLst>
            <p14:sldId id="300"/>
            <p14:sldId id="312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талова Анастасия" initials="ША" lastIdx="7" clrIdx="0">
    <p:extLst>
      <p:ext uri="{19B8F6BF-5375-455C-9EA6-DF929625EA0E}">
        <p15:presenceInfo xmlns:p15="http://schemas.microsoft.com/office/powerpoint/2012/main" userId="Шаталова Анастасия" providerId="None"/>
      </p:ext>
    </p:extLst>
  </p:cmAuthor>
  <p:cmAuthor id="2" name="Колесниченко Александра" initials="КА" lastIdx="7" clrIdx="1">
    <p:extLst>
      <p:ext uri="{19B8F6BF-5375-455C-9EA6-DF929625EA0E}">
        <p15:presenceInfo xmlns:p15="http://schemas.microsoft.com/office/powerpoint/2012/main" userId="Колесниченко Александ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8CBAD"/>
    <a:srgbClr val="009EC7"/>
    <a:srgbClr val="F3A785"/>
    <a:srgbClr val="EA5E20"/>
    <a:srgbClr val="E8A0A9"/>
    <a:srgbClr val="A82838"/>
    <a:srgbClr val="FF5353"/>
    <a:srgbClr val="CCFFF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3C2-1AF0-4562-A73C-6FA63F77BAF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739"/>
          <a:stretch/>
        </p:blipFill>
        <p:spPr>
          <a:xfrm>
            <a:off x="0" y="-5657"/>
            <a:ext cx="12192000" cy="6863657"/>
          </a:xfrm>
          <a:prstGeom prst="rect">
            <a:avLst/>
          </a:prstGeom>
          <a:solidFill>
            <a:srgbClr val="446FA4"/>
          </a:solidFill>
        </p:spPr>
      </p:pic>
      <p:sp>
        <p:nvSpPr>
          <p:cNvPr id="6" name="TextBox 5"/>
          <p:cNvSpPr txBox="1"/>
          <p:nvPr/>
        </p:nvSpPr>
        <p:spPr>
          <a:xfrm>
            <a:off x="-502919" y="2276856"/>
            <a:ext cx="506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+mj-lt"/>
              </a:rPr>
              <a:t>НОВИНКИ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PROVET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04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9096" y="151395"/>
            <a:ext cx="260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9EC7"/>
                </a:solidFill>
              </a:rPr>
              <a:t>NEW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>
                <a:solidFill>
                  <a:srgbClr val="009EC7"/>
                </a:solidFill>
              </a:rPr>
              <a:t>SKU</a:t>
            </a:r>
            <a:endParaRPr lang="ru-RU" sz="4000" b="1" dirty="0">
              <a:solidFill>
                <a:srgbClr val="009EC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238124"/>
            <a:ext cx="1942048" cy="1302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6222" y="202295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uk-UA" sz="2000" dirty="0"/>
            </a:b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58599" y="1780977"/>
            <a:ext cx="8333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EC7"/>
              </a:buClr>
            </a:pPr>
            <a:r>
              <a:rPr lang="uk-UA" b="1" dirty="0">
                <a:solidFill>
                  <a:srgbClr val="009EC7"/>
                </a:solidFill>
                <a:cs typeface="Ropa Sans SC Pro" panose="020B0504020101010102" pitchFamily="34" charset="0"/>
              </a:rPr>
              <a:t>МЕТА:</a:t>
            </a: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r>
              <a:rPr lang="uk-UA" dirty="0">
                <a:cs typeface="Ropa Sans SC Pro" panose="020B0504020101010102" pitchFamily="34" charset="0"/>
              </a:rPr>
              <a:t>Закриття потреби покупців у категорії заспокійливих препаратів для улюбленців (запит дистрибуції)</a:t>
            </a:r>
          </a:p>
          <a:p>
            <a:pPr>
              <a:buClr>
                <a:srgbClr val="009EC7"/>
              </a:buClr>
            </a:pPr>
            <a:r>
              <a:rPr lang="uk-UA" b="1" dirty="0">
                <a:solidFill>
                  <a:srgbClr val="009EC7"/>
                </a:solidFill>
              </a:rPr>
              <a:t>   </a:t>
            </a:r>
          </a:p>
          <a:p>
            <a:pPr>
              <a:buClr>
                <a:srgbClr val="009EC7"/>
              </a:buClr>
            </a:pPr>
            <a:r>
              <a:rPr lang="uk-UA" b="1" dirty="0">
                <a:solidFill>
                  <a:srgbClr val="009EC7"/>
                </a:solidFill>
              </a:rPr>
              <a:t>Я</a:t>
            </a:r>
            <a:r>
              <a:rPr lang="ru-RU" b="1" dirty="0">
                <a:solidFill>
                  <a:srgbClr val="009EC7"/>
                </a:solidFill>
              </a:rPr>
              <a:t>К</a:t>
            </a:r>
            <a:r>
              <a:rPr lang="uk-UA" b="1" dirty="0">
                <a:solidFill>
                  <a:srgbClr val="009EC7"/>
                </a:solidFill>
              </a:rPr>
              <a:t>ІСНІ ПЕРЕВАГИ:</a:t>
            </a: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endParaRPr lang="uk-UA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r>
              <a:rPr lang="uk-UA" dirty="0"/>
              <a:t>Корекція психогенних порушень поведінки у тварин при: стресах, фобіях, агресії без видимих причин</a:t>
            </a:r>
            <a:r>
              <a:rPr lang="ru-RU" dirty="0"/>
              <a:t>, </a:t>
            </a:r>
            <a:r>
              <a:rPr lang="uk-UA" dirty="0"/>
              <a:t>підвищеного статевого збудження</a:t>
            </a:r>
            <a:r>
              <a:rPr lang="ru-RU" dirty="0"/>
              <a:t> (</a:t>
            </a:r>
            <a:r>
              <a:rPr lang="ru-RU" dirty="0" err="1"/>
              <a:t>спільно</a:t>
            </a:r>
            <a:r>
              <a:rPr lang="ru-RU" dirty="0"/>
              <a:t> з контрацептивами), </a:t>
            </a:r>
            <a:r>
              <a:rPr lang="uk-UA" dirty="0"/>
              <a:t>гіперактивність</a:t>
            </a: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r>
              <a:rPr lang="uk-UA" dirty="0"/>
              <a:t>Профілактика захитування при транспортуванні, </a:t>
            </a:r>
            <a:r>
              <a:rPr lang="uk-UA" dirty="0" err="1"/>
              <a:t>дисфункція</a:t>
            </a:r>
            <a:r>
              <a:rPr lang="ru-RU" dirty="0"/>
              <a:t> у </a:t>
            </a:r>
            <a:r>
              <a:rPr lang="uk-UA" dirty="0"/>
              <a:t>тварин</a:t>
            </a:r>
            <a:r>
              <a:rPr lang="ru-RU" dirty="0"/>
              <a:t> вестибулярного </a:t>
            </a:r>
            <a:r>
              <a:rPr lang="uk-UA" dirty="0"/>
              <a:t>апарату</a:t>
            </a: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B050"/>
                </a:solidFill>
              </a:rPr>
              <a:t>Аналог </a:t>
            </a:r>
            <a:r>
              <a:rPr lang="en-US" dirty="0" err="1">
                <a:solidFill>
                  <a:srgbClr val="00B050"/>
                </a:solidFill>
              </a:rPr>
              <a:t>Vitomax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Стресостоп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Ветсинтез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АнтиСтрес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БіоТестЛаб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Антистрес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00B050"/>
                </a:solidFill>
              </a:rPr>
              <a:t>Приємний</a:t>
            </a:r>
            <a:r>
              <a:rPr lang="ru-RU" dirty="0">
                <a:solidFill>
                  <a:srgbClr val="00B050"/>
                </a:solidFill>
              </a:rPr>
              <a:t> смак «вершки»</a:t>
            </a:r>
          </a:p>
          <a:p>
            <a:pPr>
              <a:buClr>
                <a:srgbClr val="009EC7"/>
              </a:buClr>
            </a:pPr>
            <a:endParaRPr lang="ru-RU" dirty="0"/>
          </a:p>
          <a:p>
            <a:pPr marL="285750" indent="-285750">
              <a:buClr>
                <a:srgbClr val="009EC7"/>
              </a:buClr>
              <a:buFont typeface="Wingdings" panose="05000000000000000000" pitchFamily="2" charset="2"/>
              <a:buChar char="ü"/>
            </a:pPr>
            <a:endParaRPr lang="ru-RU" dirty="0">
              <a:cs typeface="Ropa Sans SC Pro" panose="020B0504020101010102" pitchFamily="34" charset="0"/>
            </a:endParaRPr>
          </a:p>
          <a:p>
            <a:pPr>
              <a:buClr>
                <a:srgbClr val="009EC7"/>
              </a:buClr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4112" y="1646545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КІП КАЛМ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1101" y="238124"/>
            <a:ext cx="718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РОЗЧИН ДЛЯ ПЕРОРАЛЬНОГО ЗАСТОСУВАННЯ</a:t>
            </a:r>
          </a:p>
          <a:p>
            <a:r>
              <a:rPr lang="uk-UA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ЗНЯТТЯ СТРЕСУ. КОРЕКЦІЯ ПОВЕДІНКИ. ПРОФІЛАКТИКА СИНДРОМУ ЗАХИТУВАННЯ.</a:t>
            </a:r>
            <a:endParaRPr lang="ru-RU" sz="2400" b="1" dirty="0">
              <a:solidFill>
                <a:srgbClr val="009EC7"/>
              </a:solidFill>
              <a:cs typeface="Ropa Sans Pro" panose="020B0504020101010102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515" y="2202177"/>
            <a:ext cx="339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ДІЮЧА РЕЧОВИНА: </a:t>
            </a:r>
          </a:p>
          <a:p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ФЕНІБУТ та РОСЛИННІ ЕКСТРАКТИ</a:t>
            </a:r>
          </a:p>
          <a:p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8599" y="6174911"/>
            <a:ext cx="784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9EC7"/>
                </a:solidFill>
                <a:latin typeface="+mj-lt"/>
              </a:rPr>
              <a:t>ФОРМА ВИПУСКУ:</a:t>
            </a:r>
            <a:r>
              <a:rPr lang="en-US" b="1" dirty="0">
                <a:solidFill>
                  <a:srgbClr val="009EC7"/>
                </a:solidFill>
                <a:latin typeface="+mj-lt"/>
              </a:rPr>
              <a:t> </a:t>
            </a:r>
            <a:endParaRPr lang="uk-UA" b="1" dirty="0">
              <a:solidFill>
                <a:srgbClr val="009EC7"/>
              </a:solidFill>
              <a:latin typeface="+mj-lt"/>
            </a:endParaRPr>
          </a:p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Полімерний флакон з крапельницею об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’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ємом 10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мл в картонній коробці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257" y="2982180"/>
            <a:ext cx="3032580" cy="3515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14" y="4342154"/>
            <a:ext cx="1183303" cy="20573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215F3D-F56F-4621-A1BF-DF7F83AF405A}"/>
              </a:ext>
            </a:extLst>
          </p:cNvPr>
          <p:cNvSpPr txBox="1"/>
          <p:nvPr/>
        </p:nvSpPr>
        <p:spPr>
          <a:xfrm>
            <a:off x="9778000" y="1280929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РРЦ 152,60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1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238124"/>
            <a:ext cx="1942048" cy="1302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2" y="1800873"/>
            <a:ext cx="3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9EC7"/>
                </a:solidFill>
                <a:latin typeface="+mj-lt"/>
              </a:rPr>
              <a:t>ЗГІДНО ДАНИХ МИТНОЇ СЛУЖБИ*:</a:t>
            </a:r>
            <a:endParaRPr lang="uk-UA" sz="1600" b="1" dirty="0">
              <a:solidFill>
                <a:srgbClr val="009EC7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8065" y="388881"/>
            <a:ext cx="8604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П</a:t>
            </a:r>
            <a:r>
              <a:rPr lang="uk-UA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ОРІВНЯННЯ З </a:t>
            </a:r>
            <a:r>
              <a:rPr lang="ru-RU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КОНКУРЕНТАМИ.</a:t>
            </a:r>
          </a:p>
          <a:p>
            <a:r>
              <a:rPr lang="uk-UA" sz="2400" b="1" dirty="0">
                <a:solidFill>
                  <a:srgbClr val="009EC7"/>
                </a:solidFill>
                <a:cs typeface="Ropa Sans Pro" panose="020B0504020101010102" pitchFamily="34" charset="0"/>
              </a:rPr>
              <a:t>Цілі по дистрибуції.</a:t>
            </a:r>
            <a:endParaRPr lang="ru-RU" sz="2400" b="1" dirty="0">
              <a:solidFill>
                <a:srgbClr val="009EC7"/>
              </a:solidFill>
              <a:cs typeface="Ropa Sans Pro" panose="020B0504020101010102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7" y="4024377"/>
            <a:ext cx="55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9EC7"/>
                </a:solidFill>
                <a:latin typeface="+mj-lt"/>
              </a:rPr>
              <a:t>П</a:t>
            </a:r>
            <a:r>
              <a:rPr lang="uk-UA" sz="1600" b="1" dirty="0">
                <a:solidFill>
                  <a:srgbClr val="009EC7"/>
                </a:solidFill>
                <a:latin typeface="+mj-lt"/>
              </a:rPr>
              <a:t>ОРІВНЯННЯ З </a:t>
            </a:r>
            <a:r>
              <a:rPr lang="ru-RU" sz="1600" b="1" dirty="0">
                <a:solidFill>
                  <a:srgbClr val="009EC7"/>
                </a:solidFill>
                <a:latin typeface="+mj-lt"/>
              </a:rPr>
              <a:t>КОНКУРЕНТАМИ НА ВЕТЕРИНАРНОМУ РИНКУ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74474"/>
              </p:ext>
            </p:extLst>
          </p:nvPr>
        </p:nvGraphicFramePr>
        <p:xfrm>
          <a:off x="244112" y="4655318"/>
          <a:ext cx="4258464" cy="1718156"/>
        </p:xfrm>
        <a:graphic>
          <a:graphicData uri="http://schemas.openxmlformats.org/drawingml/2006/table">
            <a:tbl>
              <a:tblPr/>
              <a:tblGrid>
                <a:gridCol w="2943194">
                  <a:extLst>
                    <a:ext uri="{9D8B030D-6E8A-4147-A177-3AD203B41FA5}">
                      <a16:colId xmlns:a16="http://schemas.microsoft.com/office/drawing/2014/main" val="14878827"/>
                    </a:ext>
                  </a:extLst>
                </a:gridCol>
                <a:gridCol w="1315270">
                  <a:extLst>
                    <a:ext uri="{9D8B030D-6E8A-4147-A177-3AD203B41FA5}">
                      <a16:colId xmlns:a16="http://schemas.microsoft.com/office/drawing/2014/main" val="944838660"/>
                    </a:ext>
                  </a:extLst>
                </a:gridCol>
              </a:tblGrid>
              <a:tr h="28652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 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РРЦ, грн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17534"/>
                  </a:ext>
                </a:extLst>
              </a:tr>
              <a:tr h="2693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9EC7"/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у складі фенібут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87427"/>
                  </a:ext>
                </a:extLst>
              </a:tr>
              <a:tr h="1991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 </a:t>
                      </a:r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PROFILINE</a:t>
                      </a:r>
                      <a:r>
                        <a:rPr lang="en-US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</a:t>
                      </a:r>
                      <a:r>
                        <a:rPr lang="uk-UA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КІП КАЛМ 10 мл</a:t>
                      </a:r>
                      <a:endParaRPr lang="uk-UA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Ropa Sans SC Pro Light" panose="020B0504020101010102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152,6 грн</a:t>
                      </a:r>
                      <a:endParaRPr lang="ru-RU" sz="14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9741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Vitomax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Стресостоп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15 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мл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в</a:t>
                      </a:r>
                      <a:r>
                        <a:rPr lang="uk-UA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ід 150</a:t>
                      </a:r>
                      <a:r>
                        <a:rPr lang="uk-UA" sz="1400" b="0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 грн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Ropa Sans SC Pro Light" panose="020B0504020101010102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23982"/>
                  </a:ext>
                </a:extLst>
              </a:tr>
              <a:tr h="300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  </a:t>
                      </a:r>
                      <a:r>
                        <a:rPr lang="ru-RU" sz="1400" dirty="0" err="1"/>
                        <a:t>Ветсинтез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Антистрес</a:t>
                      </a:r>
                      <a:r>
                        <a:rPr lang="ru-RU" sz="1400" dirty="0"/>
                        <a:t> 10 мл</a:t>
                      </a:r>
                      <a:endParaRPr lang="ru-RU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Ropa Sans SC Pro Light" panose="020B0504020101010102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в</a:t>
                      </a:r>
                      <a:r>
                        <a:rPr lang="uk-UA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ід 120 грн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998017"/>
                  </a:ext>
                </a:extLst>
              </a:tr>
              <a:tr h="3889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err="1"/>
                        <a:t>БіоТестЛаб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Антистрес</a:t>
                      </a:r>
                      <a:r>
                        <a:rPr lang="ru-RU" sz="1400" dirty="0"/>
                        <a:t> 10 мл</a:t>
                      </a:r>
                      <a:endParaRPr lang="ru-RU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Ropa Sans SC Pro Light" panose="020B0504020101010102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Ropa Sans SC Pro Light" panose="020B0504020101010102" pitchFamily="34" charset="0"/>
                        </a:rPr>
                        <a:t>від 160 грн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38668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20025"/>
              </p:ext>
            </p:extLst>
          </p:nvPr>
        </p:nvGraphicFramePr>
        <p:xfrm>
          <a:off x="276444" y="2185593"/>
          <a:ext cx="3579234" cy="1095662"/>
        </p:xfrm>
        <a:graphic>
          <a:graphicData uri="http://schemas.openxmlformats.org/drawingml/2006/table">
            <a:tbl>
              <a:tblPr/>
              <a:tblGrid>
                <a:gridCol w="2204808">
                  <a:extLst>
                    <a:ext uri="{9D8B030D-6E8A-4147-A177-3AD203B41FA5}">
                      <a16:colId xmlns:a16="http://schemas.microsoft.com/office/drawing/2014/main" val="1180037266"/>
                    </a:ext>
                  </a:extLst>
                </a:gridCol>
                <a:gridCol w="687213">
                  <a:extLst>
                    <a:ext uri="{9D8B030D-6E8A-4147-A177-3AD203B41FA5}">
                      <a16:colId xmlns:a16="http://schemas.microsoft.com/office/drawing/2014/main" val="4156405416"/>
                    </a:ext>
                  </a:extLst>
                </a:gridCol>
                <a:gridCol w="687213">
                  <a:extLst>
                    <a:ext uri="{9D8B030D-6E8A-4147-A177-3AD203B41FA5}">
                      <a16:colId xmlns:a16="http://schemas.microsoft.com/office/drawing/2014/main" val="851194193"/>
                    </a:ext>
                  </a:extLst>
                </a:gridCol>
              </a:tblGrid>
              <a:tr h="8765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1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Категорія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2022 Млн. грн.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млн. </a:t>
                      </a:r>
                      <a:r>
                        <a:rPr lang="ru-RU" sz="1100" b="1" i="0" u="none" strike="noStrike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грн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679862"/>
                  </a:ext>
                </a:extLst>
              </a:tr>
              <a:tr h="219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Засоби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корекц</a:t>
                      </a: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ії</a:t>
                      </a:r>
                      <a:r>
                        <a:rPr lang="uk-U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поведінки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5237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4112" y="3312106"/>
            <a:ext cx="3029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50" dirty="0">
                <a:solidFill>
                  <a:srgbClr val="A82838"/>
                </a:solidFill>
                <a:latin typeface="+mj-lt"/>
              </a:rPr>
              <a:t>*</a:t>
            </a:r>
            <a:r>
              <a:rPr lang="ru-RU" sz="1050" i="1" dirty="0" err="1">
                <a:solidFill>
                  <a:srgbClr val="A82838"/>
                </a:solidFill>
                <a:latin typeface="+mj-lt"/>
              </a:rPr>
              <a:t>дані</a:t>
            </a:r>
            <a:r>
              <a:rPr lang="ru-RU" sz="1050" i="1" dirty="0">
                <a:solidFill>
                  <a:srgbClr val="A82838"/>
                </a:solidFill>
                <a:latin typeface="+mj-lt"/>
              </a:rPr>
              <a:t> </a:t>
            </a:r>
            <a:r>
              <a:rPr lang="ru-RU" sz="1050" i="1" dirty="0" err="1">
                <a:solidFill>
                  <a:srgbClr val="A82838"/>
                </a:solidFill>
                <a:latin typeface="+mj-lt"/>
              </a:rPr>
              <a:t>операторів</a:t>
            </a:r>
            <a:r>
              <a:rPr lang="ru-RU" sz="1050" i="1" dirty="0">
                <a:solidFill>
                  <a:srgbClr val="A82838"/>
                </a:solidFill>
                <a:latin typeface="+mj-lt"/>
              </a:rPr>
              <a:t> ринку, </a:t>
            </a:r>
            <a:r>
              <a:rPr lang="ru-RU" sz="1050" i="1" dirty="0" err="1">
                <a:solidFill>
                  <a:srgbClr val="A82838"/>
                </a:solidFill>
                <a:latin typeface="+mj-lt"/>
              </a:rPr>
              <a:t>оцінка</a:t>
            </a:r>
            <a:r>
              <a:rPr lang="ru-RU" sz="1050" i="1" dirty="0">
                <a:solidFill>
                  <a:srgbClr val="A82838"/>
                </a:solidFill>
                <a:latin typeface="+mj-lt"/>
              </a:rPr>
              <a:t> </a:t>
            </a:r>
            <a:r>
              <a:rPr lang="en-US" sz="1050" i="1" dirty="0">
                <a:solidFill>
                  <a:srgbClr val="A82838"/>
                </a:solidFill>
                <a:latin typeface="+mj-lt"/>
              </a:rPr>
              <a:t>Pro-consulting</a:t>
            </a:r>
            <a:endParaRPr lang="ru-RU" sz="1050" dirty="0">
              <a:solidFill>
                <a:srgbClr val="A82838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2203"/>
          <a:stretch/>
        </p:blipFill>
        <p:spPr>
          <a:xfrm>
            <a:off x="5980176" y="3568714"/>
            <a:ext cx="5582134" cy="28047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237" y="1214084"/>
            <a:ext cx="5671520" cy="22332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83303" y="860156"/>
            <a:ext cx="5026062" cy="65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ru-RU" sz="1200" dirty="0" err="1"/>
              <a:t>еред</a:t>
            </a:r>
            <a:r>
              <a:rPr lang="en-US" sz="1200" dirty="0"/>
              <a:t> </a:t>
            </a:r>
            <a:r>
              <a:rPr lang="ru-RU" sz="1200" dirty="0" err="1"/>
              <a:t>власників</a:t>
            </a:r>
            <a:r>
              <a:rPr lang="en-US" sz="1200" dirty="0"/>
              <a:t> </a:t>
            </a:r>
            <a:r>
              <a:rPr lang="ru-RU" sz="1200" dirty="0"/>
              <a:t>собак</a:t>
            </a:r>
            <a:r>
              <a:rPr lang="en-US" sz="1200" dirty="0"/>
              <a:t> </a:t>
            </a:r>
            <a:r>
              <a:rPr lang="ru-RU" sz="1200" dirty="0"/>
              <a:t>покупка</a:t>
            </a:r>
            <a:r>
              <a:rPr lang="en-US" sz="1200" dirty="0"/>
              <a:t> </a:t>
            </a:r>
            <a:r>
              <a:rPr lang="ru-RU" sz="1200" dirty="0" err="1"/>
              <a:t>заспок</a:t>
            </a:r>
            <a:r>
              <a:rPr lang="uk-UA" sz="1200" dirty="0" err="1"/>
              <a:t>ійливих</a:t>
            </a:r>
            <a:r>
              <a:rPr lang="en-US" sz="1200" dirty="0"/>
              <a:t> </a:t>
            </a:r>
            <a:r>
              <a:rPr lang="ru-RU" sz="1200" dirty="0"/>
              <a:t>є</a:t>
            </a:r>
            <a:r>
              <a:rPr lang="en-US" sz="1200" dirty="0"/>
              <a:t> </a:t>
            </a:r>
            <a:r>
              <a:rPr lang="ru-RU" sz="1200" dirty="0" err="1"/>
              <a:t>більш</a:t>
            </a:r>
            <a:r>
              <a:rPr lang="en-US" sz="1200" dirty="0"/>
              <a:t> </a:t>
            </a:r>
            <a:r>
              <a:rPr lang="ru-RU" sz="1200" dirty="0"/>
              <a:t>регулярною, </a:t>
            </a:r>
            <a:r>
              <a:rPr lang="ru-RU" sz="1200" dirty="0" err="1"/>
              <a:t>найбільша</a:t>
            </a:r>
            <a:r>
              <a:rPr lang="en-US" sz="1200" dirty="0"/>
              <a:t> </a:t>
            </a:r>
            <a:r>
              <a:rPr lang="ru-RU" sz="1200" dirty="0" err="1"/>
              <a:t>частка</a:t>
            </a:r>
            <a:r>
              <a:rPr lang="en-US" sz="1200" dirty="0"/>
              <a:t> </a:t>
            </a:r>
            <a:r>
              <a:rPr lang="uk-UA" sz="1200" dirty="0"/>
              <a:t>респондентів </a:t>
            </a:r>
            <a:r>
              <a:rPr lang="ru-RU" sz="1200" dirty="0" err="1"/>
              <a:t>здійснює</a:t>
            </a:r>
            <a:r>
              <a:rPr lang="en-US" sz="1200" dirty="0"/>
              <a:t> </a:t>
            </a:r>
            <a:r>
              <a:rPr lang="ru-RU" sz="1200" dirty="0"/>
              <a:t>покупку</a:t>
            </a:r>
            <a:r>
              <a:rPr lang="en-US" sz="1200" dirty="0"/>
              <a:t> </a:t>
            </a:r>
            <a:r>
              <a:rPr lang="ru-RU" sz="1200" dirty="0"/>
              <a:t>раз</a:t>
            </a:r>
            <a:r>
              <a:rPr lang="en-US" sz="1200" dirty="0"/>
              <a:t> </a:t>
            </a:r>
            <a:r>
              <a:rPr lang="ru-RU" sz="1200" dirty="0"/>
              <a:t>на</a:t>
            </a:r>
            <a:r>
              <a:rPr lang="en-US" sz="1200" dirty="0"/>
              <a:t> </a:t>
            </a:r>
            <a:r>
              <a:rPr lang="ru-RU" sz="1200" dirty="0"/>
              <a:t>1-3</a:t>
            </a:r>
            <a:r>
              <a:rPr lang="en-US" sz="1200" dirty="0"/>
              <a:t> </a:t>
            </a:r>
            <a:r>
              <a:rPr lang="ru-RU" sz="1200" dirty="0" err="1"/>
              <a:t>місяці</a:t>
            </a:r>
            <a:r>
              <a:rPr lang="en-US" sz="1200" dirty="0"/>
              <a:t> </a:t>
            </a:r>
            <a:r>
              <a:rPr lang="ru-RU" sz="1200" dirty="0"/>
              <a:t>(43%).</a:t>
            </a:r>
          </a:p>
        </p:txBody>
      </p:sp>
    </p:spTree>
    <p:extLst>
      <p:ext uri="{BB962C8B-B14F-4D97-AF65-F5344CB8AC3E}">
        <p14:creationId xmlns:p14="http://schemas.microsoft.com/office/powerpoint/2010/main" val="41039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736" y="3758071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КІП КАЛМ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8" t="1584" r="13167" b="4509"/>
          <a:stretch/>
        </p:blipFill>
        <p:spPr>
          <a:xfrm>
            <a:off x="2210873" y="1243186"/>
            <a:ext cx="1219513" cy="2559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68" r="8460"/>
          <a:stretch/>
        </p:blipFill>
        <p:spPr>
          <a:xfrm>
            <a:off x="7059342" y="3957367"/>
            <a:ext cx="1250586" cy="2208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7032"/>
          <a:stretch/>
        </p:blipFill>
        <p:spPr>
          <a:xfrm>
            <a:off x="9580624" y="3921506"/>
            <a:ext cx="1342118" cy="2279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849"/>
          <a:stretch/>
        </p:blipFill>
        <p:spPr>
          <a:xfrm>
            <a:off x="8624907" y="3983034"/>
            <a:ext cx="937585" cy="2156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2072" y="1999700"/>
            <a:ext cx="762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9EC7"/>
                </a:solidFill>
                <a:latin typeface="+mj-lt"/>
              </a:defRPr>
            </a:lvl1pPr>
          </a:lstStyle>
          <a:p>
            <a:r>
              <a:rPr lang="ru-RU" sz="2800" dirty="0"/>
              <a:t>План </a:t>
            </a:r>
            <a:r>
              <a:rPr lang="ru-RU" sz="2800" dirty="0" err="1"/>
              <a:t>покриття</a:t>
            </a:r>
            <a:r>
              <a:rPr lang="ru-RU" sz="2800" dirty="0"/>
              <a:t> = </a:t>
            </a:r>
            <a:r>
              <a:rPr lang="en-US" sz="2800" u="sng" dirty="0"/>
              <a:t>min</a:t>
            </a:r>
            <a:r>
              <a:rPr lang="en-US" sz="2800" dirty="0"/>
              <a:t> </a:t>
            </a:r>
            <a:r>
              <a:rPr lang="uk-UA" sz="2800" dirty="0"/>
              <a:t>6</a:t>
            </a:r>
            <a:r>
              <a:rPr lang="en-US" sz="2800" dirty="0"/>
              <a:t>0% </a:t>
            </a:r>
            <a:r>
              <a:rPr lang="uk-UA" sz="2800" dirty="0"/>
              <a:t>АКБ 2023 </a:t>
            </a:r>
            <a:r>
              <a:rPr lang="en-US" sz="2800" dirty="0" err="1"/>
              <a:t>Provet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19585" y="3225724"/>
            <a:ext cx="476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9EC7"/>
                </a:solidFill>
                <a:latin typeface="+mj-lt"/>
              </a:defRPr>
            </a:lvl1pPr>
          </a:lstStyle>
          <a:p>
            <a:r>
              <a:rPr lang="ru-RU" sz="1800" dirty="0"/>
              <a:t>+</a:t>
            </a:r>
            <a:r>
              <a:rPr lang="en-US" sz="1800" dirty="0"/>
              <a:t> </a:t>
            </a:r>
            <a:r>
              <a:rPr lang="ru-RU" sz="1800" dirty="0"/>
              <a:t>у </a:t>
            </a:r>
            <a:r>
              <a:rPr lang="ru-RU" sz="1800" dirty="0" err="1"/>
              <a:t>вс</a:t>
            </a:r>
            <a:r>
              <a:rPr lang="uk-UA" sz="1800" dirty="0" err="1"/>
              <a:t>іх</a:t>
            </a:r>
            <a:r>
              <a:rPr lang="uk-UA" sz="1800" dirty="0"/>
              <a:t> торгових точках, де є </a:t>
            </a:r>
            <a:r>
              <a:rPr lang="ru-RU" sz="1800" dirty="0"/>
              <a:t>конкурент</a:t>
            </a:r>
            <a:endParaRPr lang="en-US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238124"/>
            <a:ext cx="1942048" cy="13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4015" y="2551837"/>
            <a:ext cx="4901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pa Sans Pro ExtraBold"/>
        <a:ea typeface=""/>
        <a:cs typeface=""/>
      </a:majorFont>
      <a:minorFont>
        <a:latin typeface="Ropa Sans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12799</TotalTime>
  <Words>250</Words>
  <Application>Microsoft Office PowerPoint</Application>
  <PresentationFormat>Широкий екран</PresentationFormat>
  <Paragraphs>48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3" baseType="lpstr">
      <vt:lpstr>Arial</vt:lpstr>
      <vt:lpstr>Ropa Sans Pro</vt:lpstr>
      <vt:lpstr>Ropa Sans Pro ExtraBold</vt:lpstr>
      <vt:lpstr>Ropa Sans Pro Medium</vt:lpstr>
      <vt:lpstr>Ropa Sans SC Pro</vt:lpstr>
      <vt:lpstr>Ropa Sans SC Pro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Кудревич Алина</dc:creator>
  <cp:lastModifiedBy>Наумова Кристина</cp:lastModifiedBy>
  <cp:revision>741</cp:revision>
  <dcterms:created xsi:type="dcterms:W3CDTF">2023-06-08T09:42:49Z</dcterms:created>
  <dcterms:modified xsi:type="dcterms:W3CDTF">2024-07-08T10:19:46Z</dcterms:modified>
</cp:coreProperties>
</file>