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9" r:id="rId3"/>
    <p:sldId id="305" r:id="rId4"/>
    <p:sldId id="273" r:id="rId5"/>
    <p:sldId id="289" r:id="rId6"/>
    <p:sldId id="292" r:id="rId7"/>
    <p:sldId id="294" r:id="rId8"/>
    <p:sldId id="296" r:id="rId9"/>
    <p:sldId id="297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8CDA35-0DBA-4FBD-81F2-A7A599265F0A}">
          <p14:sldIdLst>
            <p14:sldId id="277"/>
            <p14:sldId id="299"/>
          </p14:sldIdLst>
        </p14:section>
        <p14:section name="Раздел без заголовка" id="{79737FCD-4BD0-4F54-B63A-73687D5C20FD}">
          <p14:sldIdLst>
            <p14:sldId id="305"/>
            <p14:sldId id="273"/>
            <p14:sldId id="289"/>
            <p14:sldId id="292"/>
            <p14:sldId id="294"/>
            <p14:sldId id="296"/>
            <p14:sldId id="297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талова Анастасия" initials="ША" lastIdx="7" clrIdx="0">
    <p:extLst>
      <p:ext uri="{19B8F6BF-5375-455C-9EA6-DF929625EA0E}">
        <p15:presenceInfo xmlns:p15="http://schemas.microsoft.com/office/powerpoint/2012/main" userId="Шаталова Анастас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FF"/>
    <a:srgbClr val="FBE0CD"/>
    <a:srgbClr val="F8CBAD"/>
    <a:srgbClr val="A82838"/>
    <a:srgbClr val="009EC7"/>
    <a:srgbClr val="EA5E20"/>
    <a:srgbClr val="DEEBF7"/>
    <a:srgbClr val="DD2C24"/>
    <a:srgbClr val="E84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3C2-1AF0-4562-A73C-6FA63F77BAF1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291A-128B-4113-AE0A-4DEBE12B0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739"/>
          <a:stretch/>
        </p:blipFill>
        <p:spPr>
          <a:xfrm>
            <a:off x="0" y="-5657"/>
            <a:ext cx="12192000" cy="6863657"/>
          </a:xfrm>
          <a:prstGeom prst="rect">
            <a:avLst/>
          </a:prstGeom>
          <a:solidFill>
            <a:srgbClr val="446FA4"/>
          </a:solidFill>
        </p:spPr>
      </p:pic>
      <p:sp>
        <p:nvSpPr>
          <p:cNvPr id="6" name="TextBox 5"/>
          <p:cNvSpPr txBox="1"/>
          <p:nvPr/>
        </p:nvSpPr>
        <p:spPr>
          <a:xfrm>
            <a:off x="-502919" y="2276856"/>
            <a:ext cx="5065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НОВИНКИ </a:t>
            </a:r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PROVET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0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4015" y="2551837"/>
            <a:ext cx="4901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3773"/>
          <a:stretch/>
        </p:blipFill>
        <p:spPr>
          <a:xfrm>
            <a:off x="0" y="0"/>
            <a:ext cx="12192000" cy="7178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78" y="74196"/>
            <a:ext cx="2240924" cy="6513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64294" y="3519990"/>
            <a:ext cx="3510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+mj-lt"/>
              </a:rPr>
              <a:t>Старт продажу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1-2 </a:t>
            </a:r>
            <a:r>
              <a:rPr lang="uk-UA" sz="1600" dirty="0" smtClean="0">
                <a:solidFill>
                  <a:schemeClr val="bg1"/>
                </a:solidFill>
                <a:latin typeface="+mj-lt"/>
              </a:rPr>
              <a:t>квартал 2024р.</a:t>
            </a:r>
            <a:endParaRPr lang="uk-UA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1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b="5269"/>
          <a:stretch/>
        </p:blipFill>
        <p:spPr>
          <a:xfrm>
            <a:off x="0" y="0"/>
            <a:ext cx="12192000" cy="6885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6022" y="3048560"/>
            <a:ext cx="4745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+ 6 НОВИХ СКЮ </a:t>
            </a:r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МЕГАСТОП УЛЬТРА</a:t>
            </a:r>
            <a:r>
              <a:rPr lang="ru-RU" sz="2000" b="1" dirty="0" smtClean="0">
                <a:solidFill>
                  <a:schemeClr val="bg1"/>
                </a:solidFill>
              </a:rPr>
              <a:t> стоп-он </a:t>
            </a:r>
            <a:r>
              <a:rPr lang="ru-RU" sz="2000" b="1" dirty="0" err="1">
                <a:solidFill>
                  <a:schemeClr val="bg1"/>
                </a:solidFill>
              </a:rPr>
              <a:t>крапл</a:t>
            </a:r>
            <a:r>
              <a:rPr lang="uk-UA" sz="2000" b="1" dirty="0" smtClean="0">
                <a:solidFill>
                  <a:schemeClr val="bg1"/>
                </a:solidFill>
              </a:rPr>
              <a:t>і</a:t>
            </a:r>
          </a:p>
          <a:p>
            <a:pPr algn="r"/>
            <a:r>
              <a:rPr lang="ru-RU" b="1" u="sng" dirty="0" smtClean="0">
                <a:solidFill>
                  <a:schemeClr val="bg1"/>
                </a:solidFill>
              </a:rPr>
              <a:t>(</a:t>
            </a:r>
            <a:r>
              <a:rPr lang="ru-RU" b="1" u="sng" dirty="0" err="1" smtClean="0">
                <a:solidFill>
                  <a:schemeClr val="bg1"/>
                </a:solidFill>
              </a:rPr>
              <a:t>преміум</a:t>
            </a:r>
            <a:r>
              <a:rPr lang="ru-RU" u="sng" dirty="0" smtClean="0">
                <a:solidFill>
                  <a:schemeClr val="bg1"/>
                </a:solidFill>
              </a:rPr>
              <a:t>-</a:t>
            </a:r>
            <a:r>
              <a:rPr lang="ru-RU" b="1" u="sng" dirty="0" smtClean="0">
                <a:solidFill>
                  <a:schemeClr val="bg1"/>
                </a:solidFill>
              </a:rPr>
              <a:t>сегмент)</a:t>
            </a:r>
            <a:r>
              <a:rPr lang="en-US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62628" y="6254046"/>
            <a:ext cx="3327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+mj-lt"/>
              </a:rPr>
              <a:t>Старт продажу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uk-UA" sz="1600" dirty="0" smtClean="0">
                <a:solidFill>
                  <a:schemeClr val="bg1"/>
                </a:solidFill>
                <a:latin typeface="+mj-lt"/>
              </a:rPr>
              <a:t>квартал 2024 р.</a:t>
            </a:r>
            <a:endParaRPr lang="uk-UA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68" y="2489954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ЕДИЗАЙН ПАКУВАННЯ 12 СКЮ (медіум-сегмент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31531" y="321124"/>
            <a:ext cx="7744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КОМПЛЕКСНИЙ ПРЕПАРАТ ПРОТИ </a:t>
            </a:r>
          </a:p>
          <a:p>
            <a:r>
              <a:rPr lang="uk-UA" sz="2800" b="1" dirty="0" smtClean="0">
                <a:solidFill>
                  <a:schemeClr val="accent2"/>
                </a:solidFill>
                <a:latin typeface="+mj-lt"/>
              </a:rPr>
              <a:t>ЕКТО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-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ТА</a:t>
            </a: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2800" b="1" dirty="0" smtClean="0">
                <a:solidFill>
                  <a:schemeClr val="accent2"/>
                </a:solidFill>
                <a:latin typeface="+mj-lt"/>
              </a:rPr>
              <a:t>ЕНДОПАРАЗИТІВ</a:t>
            </a:r>
            <a:endParaRPr lang="ru-RU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599" y="1762112"/>
            <a:ext cx="26291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МОКСИДЕКТИН – 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NEW*</a:t>
            </a:r>
            <a:endParaRPr lang="uk-UA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ІМІДАКЛОПРИД</a:t>
            </a:r>
            <a:endParaRPr lang="uk-UA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97532" y="1453896"/>
            <a:ext cx="74722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+mj-lt"/>
              </a:rPr>
              <a:t>Я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К</a:t>
            </a:r>
            <a:r>
              <a:rPr lang="uk-UA" b="1" dirty="0" smtClean="0">
                <a:solidFill>
                  <a:schemeClr val="accent2"/>
                </a:solidFill>
                <a:latin typeface="+mj-lt"/>
              </a:rPr>
              <a:t>ІСНІ ПЕРЕВАГИ:</a:t>
            </a:r>
          </a:p>
          <a:p>
            <a:pPr marL="285750" indent="-285750">
              <a:buClr>
                <a:srgbClr val="428DAA"/>
              </a:buClr>
              <a:buFont typeface="Arial" panose="020B0604020202020204" pitchFamily="34" charset="0"/>
              <a:buChar char="•"/>
            </a:pPr>
            <a:endParaRPr lang="uk-UA" b="1" dirty="0" smtClean="0">
              <a:solidFill>
                <a:srgbClr val="EA5E20"/>
              </a:solidFill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Новий компонент у складі </a:t>
            </a:r>
            <a:r>
              <a:rPr lang="en-US" b="1" dirty="0" smtClean="0">
                <a:solidFill>
                  <a:srgbClr val="00B050"/>
                </a:solidFill>
                <a:latin typeface="+mj-lt"/>
              </a:rPr>
              <a:t>“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моксидектин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”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висока ефективність та відсутність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резистентності у шк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ідників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u="sng" dirty="0" err="1">
                <a:solidFill>
                  <a:srgbClr val="00B050"/>
                </a:solidFill>
              </a:rPr>
              <a:t>Дженерік</a:t>
            </a:r>
            <a:r>
              <a:rPr lang="ru-RU" u="sng" dirty="0">
                <a:solidFill>
                  <a:srgbClr val="00B050"/>
                </a:solidFill>
              </a:rPr>
              <a:t> </a:t>
            </a:r>
            <a:r>
              <a:rPr lang="en-US" b="1" u="sng" dirty="0">
                <a:solidFill>
                  <a:srgbClr val="00B050"/>
                </a:solidFill>
              </a:rPr>
              <a:t>Bayer</a:t>
            </a:r>
            <a:r>
              <a:rPr lang="en-US" u="sng" dirty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Advocate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B050"/>
                </a:solidFill>
              </a:rPr>
              <a:t>Триваліший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термін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обробками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ураженнях</a:t>
            </a:r>
            <a:r>
              <a:rPr lang="ru-RU" dirty="0" smtClean="0"/>
              <a:t> </a:t>
            </a:r>
            <a:r>
              <a:rPr lang="ru-RU" dirty="0" err="1" smtClean="0"/>
              <a:t>акарифорними</a:t>
            </a:r>
            <a:r>
              <a:rPr lang="ru-RU" dirty="0" smtClean="0"/>
              <a:t> </a:t>
            </a:r>
            <a:r>
              <a:rPr lang="ru-RU" dirty="0" err="1" smtClean="0"/>
              <a:t>кліщами</a:t>
            </a:r>
            <a:r>
              <a:rPr lang="ru-RU" dirty="0" smtClean="0"/>
              <a:t> (</a:t>
            </a:r>
            <a:r>
              <a:rPr lang="ru-RU" dirty="0" err="1" smtClean="0"/>
              <a:t>демодекоз</a:t>
            </a:r>
            <a:r>
              <a:rPr lang="ru-RU" dirty="0" smtClean="0"/>
              <a:t>, </a:t>
            </a:r>
            <a:r>
              <a:rPr lang="ru-RU" dirty="0" err="1" smtClean="0"/>
              <a:t>отодектоз</a:t>
            </a:r>
            <a:r>
              <a:rPr lang="ru-RU" dirty="0" smtClean="0"/>
              <a:t>, </a:t>
            </a:r>
            <a:r>
              <a:rPr lang="ru-RU" dirty="0" err="1" smtClean="0"/>
              <a:t>саркоптоз</a:t>
            </a:r>
            <a:r>
              <a:rPr lang="ru-RU" dirty="0" smtClean="0"/>
              <a:t>)</a:t>
            </a:r>
            <a:endParaRPr lang="ru-RU" dirty="0" smtClean="0">
              <a:latin typeface="+mj-lt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Швидка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дія проти </a:t>
            </a:r>
            <a:r>
              <a:rPr lang="ru-RU" dirty="0" err="1"/>
              <a:t>отодектозу</a:t>
            </a:r>
            <a:r>
              <a:rPr lang="ru-RU" dirty="0"/>
              <a:t> (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вушного кліща)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за 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1-2 обробки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cs typeface="Ropa Sans Pro" panose="020B0504020101010102" pitchFamily="34" charset="0"/>
              </a:rPr>
              <a:t>                                                                              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Препарат </a:t>
            </a:r>
            <a:r>
              <a:rPr lang="uk-UA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також застосовується для </a:t>
            </a:r>
            <a:r>
              <a:rPr lang="uk-UA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тхорі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в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Застосування крапель </a:t>
            </a:r>
            <a:r>
              <a:rPr lang="uk-UA" dirty="0" smtClean="0">
                <a:solidFill>
                  <a:srgbClr val="00B050"/>
                </a:solidFill>
                <a:latin typeface="+mj-lt"/>
              </a:rPr>
              <a:t>з раннього віку 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ru-RU" b="1" dirty="0" smtClean="0">
                <a:solidFill>
                  <a:srgbClr val="00B050"/>
                </a:solidFill>
                <a:latin typeface="+mj-lt"/>
              </a:rPr>
              <a:t>з 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7-ми </a:t>
            </a:r>
            <a:r>
              <a:rPr lang="uk-UA" b="1" dirty="0" smtClean="0">
                <a:solidFill>
                  <a:srgbClr val="00B050"/>
                </a:solidFill>
                <a:latin typeface="+mj-lt"/>
              </a:rPr>
              <a:t>тижнів</a:t>
            </a:r>
            <a:r>
              <a:rPr lang="ru-RU" dirty="0" smtClean="0">
                <a:solidFill>
                  <a:srgbClr val="00B050"/>
                </a:solidFill>
                <a:latin typeface="+mj-lt"/>
              </a:rPr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Один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із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засобів</a:t>
            </a:r>
            <a:r>
              <a:rPr lang="ru-RU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лікування</a:t>
            </a:r>
            <a:r>
              <a:rPr lang="ru-RU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алергічного</a:t>
            </a:r>
            <a:r>
              <a:rPr lang="ru-RU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 блошиного дерматиту, </a:t>
            </a:r>
            <a:r>
              <a:rPr lang="ru-RU" dirty="0" err="1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профілактика</a:t>
            </a:r>
            <a:r>
              <a:rPr lang="ru-RU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дирофіляріозу</a:t>
            </a:r>
            <a:r>
              <a:rPr lang="ru-RU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 та </a:t>
            </a:r>
            <a:r>
              <a:rPr lang="ru-RU" dirty="0" err="1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телязіозу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/>
            </a:r>
            <a:br>
              <a:rPr lang="uk-UA" dirty="0" smtClean="0">
                <a:latin typeface="+mj-lt"/>
                <a:cs typeface="Ropa Sans Pro" panose="020B0504020101010102" pitchFamily="34" charset="0"/>
              </a:rPr>
            </a:br>
            <a:endParaRPr lang="ru-RU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1107" y="5147215"/>
            <a:ext cx="6449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  <a:latin typeface="+mj-lt"/>
              </a:rPr>
              <a:t>ФОРМА ВИПУСКУ: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uk-UA" b="1" dirty="0" smtClean="0">
              <a:solidFill>
                <a:schemeClr val="accent2"/>
              </a:solidFill>
              <a:latin typeface="+mj-lt"/>
            </a:endParaRPr>
          </a:p>
          <a:p>
            <a:endParaRPr lang="uk-UA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Полімерні піпетки різного дозування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,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упаковані у картонні коробки по 4 шт.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Ropa Sans Pro" panose="020B0504020101010102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378500"/>
            <a:ext cx="1892726" cy="1267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0" y="2510686"/>
            <a:ext cx="2161716" cy="38687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9" y="2394494"/>
            <a:ext cx="2050546" cy="3669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427" y="6398099"/>
            <a:ext cx="3405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00B050"/>
                </a:solidFill>
                <a:cs typeface="Ropa Sans Pro" panose="020B0504020101010102" pitchFamily="34" charset="0"/>
              </a:rPr>
              <a:t>Ціновий сегмент – преміум</a:t>
            </a:r>
            <a:r>
              <a:rPr lang="en-US" sz="1600" dirty="0" smtClean="0">
                <a:solidFill>
                  <a:srgbClr val="00B050"/>
                </a:solidFill>
                <a:cs typeface="Ropa Sans Pro" panose="020B0504020101010102" pitchFamily="34" charset="0"/>
              </a:rPr>
              <a:t> 6 SKU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7496" y="1475111"/>
            <a:ext cx="66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+mj-lt"/>
              </a:rPr>
              <a:t>РЕЄСТРАЦІЙНІ ПОСВІДЧЕННЯ та ЕКСПЕРТНІ ВИСНОВКИ</a:t>
            </a:r>
            <a:endParaRPr lang="uk-UA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56" y="3522427"/>
            <a:ext cx="2152588" cy="30431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032" y="3522293"/>
            <a:ext cx="2152683" cy="30432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166576" y="485488"/>
            <a:ext cx="594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+mj-lt"/>
              </a:rPr>
              <a:t>РЕЄСТРАЦІЙНІ ПОСВІДЧЕННЯ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+mj-lt"/>
              </a:rPr>
              <a:t>МЕГАСТОП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УЛЬТ</a:t>
            </a:r>
            <a:r>
              <a:rPr lang="uk-UA" dirty="0" smtClean="0">
                <a:solidFill>
                  <a:schemeClr val="bg1"/>
                </a:solidFill>
                <a:latin typeface="+mj-lt"/>
              </a:rPr>
              <a:t>РА</a:t>
            </a:r>
            <a:endParaRPr lang="uk-U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8564" y="2345554"/>
            <a:ext cx="66347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j-lt"/>
              </a:rPr>
              <a:t>Ветеринарний препарат </a:t>
            </a:r>
            <a:r>
              <a:rPr lang="uk-UA" b="1" dirty="0" smtClean="0">
                <a:solidFill>
                  <a:schemeClr val="accent2"/>
                </a:solidFill>
                <a:latin typeface="+mj-lt"/>
              </a:rPr>
              <a:t>МЕГАСТОП УЛЬТРА </a:t>
            </a:r>
            <a:r>
              <a:rPr lang="uk-UA" b="1" dirty="0" smtClean="0">
                <a:latin typeface="+mj-lt"/>
              </a:rPr>
              <a:t>має: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</a:rPr>
              <a:t>науково підтверджену терапевтичну ефективність;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</a:rPr>
              <a:t>токсикологічну безпечність (при застосуванні згідно листівки-вкладки). </a:t>
            </a:r>
            <a:endParaRPr lang="uk-UA" sz="14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7" y="378500"/>
            <a:ext cx="1892726" cy="1267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60" y="378500"/>
            <a:ext cx="1571625" cy="4507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4892" y="315159"/>
            <a:ext cx="7634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КОМПЛЕКСНИЙ ПРЕПАРАТ ПРОТИ </a:t>
            </a:r>
          </a:p>
          <a:p>
            <a:pPr algn="ctr"/>
            <a:r>
              <a:rPr lang="uk-UA" sz="2800" b="1" dirty="0">
                <a:solidFill>
                  <a:schemeClr val="accent2"/>
                </a:solidFill>
              </a:rPr>
              <a:t>ЕКТО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/>
                </a:solidFill>
              </a:rPr>
              <a:t>ЕНДОПАРАЗИТІВ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66" y="3522427"/>
            <a:ext cx="2155522" cy="3049022"/>
          </a:xfrm>
          <a:prstGeom prst="rect">
            <a:avLst/>
          </a:prstGeom>
          <a:ln w="38100">
            <a:solidFill>
              <a:schemeClr val="tx1"/>
            </a:solidFill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23" y="3528315"/>
            <a:ext cx="2147198" cy="3037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8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31531" y="321124"/>
            <a:ext cx="681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ТАБЛЕТКИ ДЛЯ ПЕРОРАЛЬНОГО ЗАСТОСУВАННЯ </a:t>
            </a:r>
          </a:p>
          <a:p>
            <a:r>
              <a:rPr lang="ru-RU" sz="2000" b="1" dirty="0" smtClean="0">
                <a:solidFill>
                  <a:srgbClr val="A51C38"/>
                </a:solidFill>
                <a:latin typeface="+mj-lt"/>
              </a:rPr>
              <a:t>(ПРОТИ </a:t>
            </a:r>
            <a:r>
              <a:rPr lang="ru-RU" sz="2000" b="1" dirty="0">
                <a:solidFill>
                  <a:srgbClr val="A51C38"/>
                </a:solidFill>
                <a:latin typeface="+mj-lt"/>
              </a:rPr>
              <a:t>КРУГЛИХ, </a:t>
            </a:r>
            <a:r>
              <a:rPr lang="ru-RU" sz="2000" b="1" dirty="0" smtClean="0">
                <a:solidFill>
                  <a:srgbClr val="A51C38"/>
                </a:solidFill>
                <a:latin typeface="+mj-lt"/>
              </a:rPr>
              <a:t>СТЬОЖКОВИХ ГЕЛЬМІНТІВ ТА ЛЯМБЛІЙ)</a:t>
            </a:r>
            <a:endParaRPr lang="ru-RU" sz="2000" b="1" dirty="0">
              <a:solidFill>
                <a:srgbClr val="A51C38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2359" y="2643865"/>
            <a:ext cx="8096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uk-UA" b="1" dirty="0" smtClean="0">
                <a:solidFill>
                  <a:srgbClr val="A51C38"/>
                </a:solidFill>
                <a:latin typeface="+mj-lt"/>
              </a:rPr>
              <a:t>Я</a:t>
            </a:r>
            <a:r>
              <a:rPr lang="ru-RU" b="1" dirty="0" smtClean="0">
                <a:solidFill>
                  <a:srgbClr val="A51C38"/>
                </a:solidFill>
                <a:latin typeface="+mj-lt"/>
              </a:rPr>
              <a:t>К</a:t>
            </a:r>
            <a:r>
              <a:rPr lang="uk-UA" b="1" dirty="0" smtClean="0">
                <a:solidFill>
                  <a:srgbClr val="A51C38"/>
                </a:solidFill>
                <a:latin typeface="+mj-lt"/>
              </a:rPr>
              <a:t>ІСНІ ПЕРЕВАГИ:</a:t>
            </a:r>
          </a:p>
          <a:p>
            <a:endParaRPr lang="ru-RU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B050"/>
                </a:solidFill>
                <a:latin typeface="+mj-lt"/>
              </a:rPr>
              <a:t>Розширений спектр дії: </a:t>
            </a:r>
            <a:r>
              <a:rPr lang="uk-UA" dirty="0" smtClean="0">
                <a:latin typeface="+mj-lt"/>
              </a:rPr>
              <a:t>активний проти </a:t>
            </a:r>
            <a:r>
              <a:rPr lang="uk-UA" b="1" dirty="0" smtClean="0">
                <a:latin typeface="+mj-lt"/>
              </a:rPr>
              <a:t>найпоширеніших видів гельмінтів +</a:t>
            </a:r>
            <a:r>
              <a:rPr lang="uk-UA" b="1" u="sng" dirty="0" smtClean="0">
                <a:latin typeface="+mj-lt"/>
              </a:rPr>
              <a:t>лямблій</a:t>
            </a:r>
            <a:r>
              <a:rPr lang="uk-UA" dirty="0" smtClean="0">
                <a:latin typeface="+mj-lt"/>
              </a:rPr>
              <a:t>, які мають високий рівень виявлення в Україні та </a:t>
            </a:r>
            <a:r>
              <a:rPr lang="uk-UA" dirty="0" err="1" smtClean="0">
                <a:latin typeface="+mj-lt"/>
              </a:rPr>
              <a:t>Європ</a:t>
            </a:r>
            <a:r>
              <a:rPr lang="ru-RU" dirty="0" smtClean="0">
                <a:latin typeface="+mj-lt"/>
              </a:rPr>
              <a:t>і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u="sng" dirty="0" err="1">
                <a:solidFill>
                  <a:srgbClr val="00B050"/>
                </a:solidFill>
              </a:rPr>
              <a:t>Дженерік</a:t>
            </a:r>
            <a:r>
              <a:rPr lang="ru-RU" u="sng" dirty="0">
                <a:solidFill>
                  <a:srgbClr val="00B050"/>
                </a:solidFill>
              </a:rPr>
              <a:t> </a:t>
            </a:r>
            <a:r>
              <a:rPr lang="en-US" b="1" u="sng" dirty="0">
                <a:solidFill>
                  <a:srgbClr val="00B050"/>
                </a:solidFill>
              </a:rPr>
              <a:t>Elanco </a:t>
            </a:r>
            <a:r>
              <a:rPr lang="en-US" b="1" u="sng" dirty="0" err="1">
                <a:solidFill>
                  <a:srgbClr val="00B050"/>
                </a:solidFill>
              </a:rPr>
              <a:t>Drontal</a:t>
            </a:r>
            <a:r>
              <a:rPr lang="en-US" b="1" u="sng" dirty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plus</a:t>
            </a:r>
            <a:endParaRPr lang="uk-UA" b="1" u="sng" dirty="0" smtClean="0">
              <a:solidFill>
                <a:srgbClr val="00B05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u="sng" dirty="0" smtClean="0">
                <a:solidFill>
                  <a:srgbClr val="00B050"/>
                </a:solidFill>
              </a:rPr>
              <a:t>З ароматом  м</a:t>
            </a:r>
            <a:r>
              <a:rPr lang="en-US" u="sng" dirty="0" smtClean="0">
                <a:solidFill>
                  <a:srgbClr val="00B050"/>
                </a:solidFill>
              </a:rPr>
              <a:t>’</a:t>
            </a:r>
            <a:r>
              <a:rPr lang="uk-UA" u="sng" dirty="0" smtClean="0">
                <a:solidFill>
                  <a:srgbClr val="00B050"/>
                </a:solidFill>
              </a:rPr>
              <a:t>яса</a:t>
            </a:r>
            <a:endParaRPr lang="ru-RU" u="sng" dirty="0">
              <a:solidFill>
                <a:srgbClr val="00B05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00B050"/>
                </a:solidFill>
                <a:latin typeface="+mj-lt"/>
                <a:cs typeface="Ropa Sans Pro" panose="020B0504020101010102" pitchFamily="34" charset="0"/>
              </a:rPr>
              <a:t>Високий ступінь безпеки: 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>застосовується собакам з </a:t>
            </a:r>
            <a:r>
              <a:rPr lang="uk-UA" b="1" dirty="0" smtClean="0">
                <a:latin typeface="+mj-lt"/>
                <a:cs typeface="Ropa Sans Pro" panose="020B0504020101010102" pitchFamily="34" charset="0"/>
              </a:rPr>
              <a:t>вагою від 1кг</a:t>
            </a:r>
          </a:p>
          <a:p>
            <a:pPr>
              <a:buClr>
                <a:srgbClr val="C00000"/>
              </a:buClr>
            </a:pPr>
            <a:endParaRPr lang="uk-UA" b="1" dirty="0" smtClean="0">
              <a:latin typeface="+mj-lt"/>
              <a:cs typeface="Ropa Sans Pro" panose="020B0504020101010102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uk-UA" b="1" dirty="0" smtClean="0">
              <a:latin typeface="+mj-lt"/>
              <a:cs typeface="Ropa Sans Pro" panose="020B0504020101010102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" y="303228"/>
            <a:ext cx="1965878" cy="1495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1531" y="1728993"/>
            <a:ext cx="80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  <a:cs typeface="Ropa Sans Pro" panose="020B0504020101010102" pitchFamily="34" charset="0"/>
              </a:rPr>
              <a:t>лямбліоз, токсаскаридоз, унцинаріоз, трихоцефальоз, </a:t>
            </a:r>
            <a:r>
              <a:rPr lang="uk-UA" dirty="0">
                <a:latin typeface="+mj-lt"/>
                <a:cs typeface="Ropa Sans Pro" panose="020B0504020101010102" pitchFamily="34" charset="0"/>
              </a:rPr>
              <a:t>анкілостомоз, 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>ехінококоз</a:t>
            </a:r>
            <a:r>
              <a:rPr lang="uk-UA" dirty="0">
                <a:latin typeface="+mj-lt"/>
                <a:cs typeface="Ropa Sans Pro" panose="020B0504020101010102" pitchFamily="34" charset="0"/>
              </a:rPr>
              <a:t>, 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>дипілідіоз</a:t>
            </a:r>
            <a:r>
              <a:rPr lang="uk-UA" dirty="0">
                <a:latin typeface="+mj-lt"/>
                <a:cs typeface="Ropa Sans Pro" panose="020B0504020101010102" pitchFamily="34" charset="0"/>
              </a:rPr>
              <a:t>, 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>теніоз</a:t>
            </a:r>
            <a:r>
              <a:rPr lang="uk-UA" dirty="0">
                <a:latin typeface="+mj-lt"/>
                <a:cs typeface="Ropa Sans Pro" panose="020B0504020101010102" pitchFamily="34" charset="0"/>
              </a:rPr>
              <a:t>, </a:t>
            </a:r>
            <a:r>
              <a:rPr lang="uk-UA" dirty="0" smtClean="0">
                <a:latin typeface="+mj-lt"/>
                <a:cs typeface="Ropa Sans Pro" panose="020B0504020101010102" pitchFamily="34" charset="0"/>
              </a:rPr>
              <a:t>мезоцестоідоз</a:t>
            </a:r>
            <a:endParaRPr lang="uk-UA" dirty="0">
              <a:latin typeface="+mj-lt"/>
              <a:cs typeface="Ropa Sans Pro" panose="020B0504020101010102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1531" y="1460452"/>
            <a:ext cx="8142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A51C38"/>
                </a:solidFill>
                <a:latin typeface="+mj-lt"/>
              </a:rPr>
              <a:t>ЗАХВОРЮВАННЯ, ЯКІ ВИКЛИКАЮТЬ У ТВАРИНИ ТА </a:t>
            </a:r>
            <a:r>
              <a:rPr lang="ru-RU" sz="1600" b="1" u="sng" dirty="0" smtClean="0">
                <a:solidFill>
                  <a:srgbClr val="A51C38"/>
                </a:solidFill>
                <a:latin typeface="+mj-lt"/>
              </a:rPr>
              <a:t>ПЕРЕДАЮТЬСЯ ЛЮДИНІ</a:t>
            </a:r>
            <a:r>
              <a:rPr lang="ru-RU" sz="1600" b="1" dirty="0" smtClean="0">
                <a:solidFill>
                  <a:srgbClr val="A51C38"/>
                </a:solidFill>
                <a:latin typeface="+mj-lt"/>
              </a:rPr>
              <a:t>:</a:t>
            </a:r>
            <a:endParaRPr lang="uk-UA" sz="1600" b="1" dirty="0">
              <a:solidFill>
                <a:srgbClr val="A51C38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120025" y="2361344"/>
            <a:ext cx="7941246" cy="949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05952" y="5263957"/>
            <a:ext cx="2169429" cy="151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t="7510" r="13618" b="6882"/>
          <a:stretch/>
        </p:blipFill>
        <p:spPr>
          <a:xfrm>
            <a:off x="183036" y="2760148"/>
            <a:ext cx="2498458" cy="36669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0359" y="1728993"/>
            <a:ext cx="2441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 smtClean="0">
              <a:solidFill>
                <a:schemeClr val="bg2">
                  <a:lumMod val="2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Ropa Sans Pro" panose="020B0504020101010102" pitchFamily="34" charset="0"/>
              </a:rPr>
              <a:t>ФЕБАНТЕЛ</a:t>
            </a:r>
            <a:r>
              <a:rPr lang="uk-UA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Ropa Sans Pro" panose="020B0504020101010102" pitchFamily="34" charset="0"/>
              </a:rPr>
              <a:t>–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+mj-lt"/>
                <a:cs typeface="Ropa Sans Pro" panose="020B0504020101010102" pitchFamily="34" charset="0"/>
              </a:rPr>
              <a:t>NEW*</a:t>
            </a:r>
            <a:endParaRPr lang="uk-UA" sz="1600" b="1" dirty="0">
              <a:solidFill>
                <a:schemeClr val="bg2">
                  <a:lumMod val="25000"/>
                </a:schemeClr>
              </a:solidFill>
              <a:latin typeface="+mj-lt"/>
              <a:cs typeface="Ropa Sans Pro" panose="020B0504020101010102" pitchFamily="34" charset="0"/>
            </a:endParaRPr>
          </a:p>
          <a:p>
            <a:r>
              <a:rPr lang="uk-UA" sz="1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Ropa Sans Pro" panose="020B0504020101010102" pitchFamily="34" charset="0"/>
              </a:rPr>
              <a:t>ПІРАНТЕЛ </a:t>
            </a:r>
            <a:r>
              <a:rPr lang="uk-UA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Ropa Sans Pro" panose="020B0504020101010102" pitchFamily="34" charset="0"/>
              </a:rPr>
              <a:t>ПАМОАТ, ПРАЗІКВАНТЕЛ</a:t>
            </a:r>
          </a:p>
          <a:p>
            <a:endParaRPr lang="ru-RU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0025" y="5451562"/>
            <a:ext cx="784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A51C38"/>
                </a:solidFill>
                <a:latin typeface="+mj-lt"/>
              </a:rPr>
              <a:t>ФОРМА ВИПУСКУ:</a:t>
            </a:r>
            <a:r>
              <a:rPr lang="en-US" b="1" dirty="0" smtClean="0">
                <a:solidFill>
                  <a:srgbClr val="A51C38"/>
                </a:solidFill>
                <a:latin typeface="+mj-lt"/>
              </a:rPr>
              <a:t> </a:t>
            </a:r>
            <a:endParaRPr lang="uk-UA" b="1" dirty="0" smtClean="0">
              <a:solidFill>
                <a:srgbClr val="A51C38"/>
              </a:solidFill>
              <a:latin typeface="+mj-lt"/>
            </a:endParaRPr>
          </a:p>
          <a:p>
            <a:r>
              <a:rPr lang="uk-UA" dirty="0" smtClean="0">
                <a:latin typeface="+mj-lt"/>
              </a:rPr>
              <a:t>Блістер по 2 таб х 900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мг у картонному пакуванні</a:t>
            </a:r>
            <a:endParaRPr lang="ru-RU" dirty="0">
              <a:latin typeface="+mj-lt"/>
              <a:cs typeface="Ropa Sans Pro" panose="020B0504020101010102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09723" y="6386022"/>
            <a:ext cx="371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Старт продажу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квартал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2024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р.</a:t>
            </a:r>
          </a:p>
        </p:txBody>
      </p:sp>
    </p:spTree>
    <p:extLst>
      <p:ext uri="{BB962C8B-B14F-4D97-AF65-F5344CB8AC3E}">
        <p14:creationId xmlns:p14="http://schemas.microsoft.com/office/powerpoint/2010/main" val="8234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40221" y="1299113"/>
            <a:ext cx="6821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A82838"/>
                </a:solidFill>
              </a:rPr>
              <a:t>ЕКСПЕРТНІ ВИСНОВКИ та </a:t>
            </a:r>
            <a:r>
              <a:rPr lang="uk-UA" b="1" dirty="0">
                <a:solidFill>
                  <a:srgbClr val="A82838"/>
                </a:solidFill>
              </a:rPr>
              <a:t>РЕЄСТРАЦІЙНЕ ПОСВІДЧЕННЯ</a:t>
            </a:r>
          </a:p>
          <a:p>
            <a:endParaRPr lang="uk-UA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98352"/>
              </p:ext>
            </p:extLst>
          </p:nvPr>
        </p:nvGraphicFramePr>
        <p:xfrm>
          <a:off x="3410920" y="3247262"/>
          <a:ext cx="2244970" cy="317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Acrobat Document" r:id="rId3" imgW="4533696" imgH="6415923" progId="Acrobat.Document.11">
                  <p:embed/>
                </p:oleObj>
              </mc:Choice>
              <mc:Fallback>
                <p:oleObj name="Acrobat Document" r:id="rId3" imgW="4533696" imgH="641592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0920" y="3247262"/>
                        <a:ext cx="2244970" cy="3177230"/>
                      </a:xfrm>
                      <a:prstGeom prst="rect">
                        <a:avLst/>
                      </a:prstGeom>
                      <a:ln w="38100"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2473"/>
              </p:ext>
            </p:extLst>
          </p:nvPr>
        </p:nvGraphicFramePr>
        <p:xfrm>
          <a:off x="6534182" y="3247262"/>
          <a:ext cx="2235444" cy="315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Acrobat Document" r:id="rId5" imgW="4533696" imgH="6408154" progId="Acrobat.Document.11">
                  <p:embed/>
                </p:oleObj>
              </mc:Choice>
              <mc:Fallback>
                <p:oleObj name="Acrobat Document" r:id="rId5" imgW="4533696" imgH="640815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4182" y="3247262"/>
                        <a:ext cx="2235444" cy="3159834"/>
                      </a:xfrm>
                      <a:prstGeom prst="rect">
                        <a:avLst/>
                      </a:prstGeom>
                      <a:ln w="38100"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" y="303228"/>
            <a:ext cx="1965878" cy="1495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801" y="2063521"/>
            <a:ext cx="71398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j-lt"/>
              </a:rPr>
              <a:t>Ветеринарний препарат </a:t>
            </a:r>
            <a:r>
              <a:rPr lang="uk-UA" b="1" dirty="0" smtClean="0">
                <a:solidFill>
                  <a:srgbClr val="A82838"/>
                </a:solidFill>
                <a:latin typeface="+mj-lt"/>
              </a:rPr>
              <a:t>ПРАЗІСТОП УЛЬТРА для собак </a:t>
            </a:r>
            <a:r>
              <a:rPr lang="uk-UA" b="1" dirty="0" smtClean="0">
                <a:latin typeface="+mj-lt"/>
              </a:rPr>
              <a:t>має: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</a:rPr>
              <a:t>науково підтверджену терапевтичну ефективність;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</a:rPr>
              <a:t>токсикологічну безпечність (при застосуванні згідно листівки-вкладки). </a:t>
            </a:r>
            <a:endParaRPr lang="uk-UA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0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84643" y="503287"/>
            <a:ext cx="830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ТАБЛЕТКИ 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КОРЕКЦІЇ </a:t>
            </a:r>
          </a:p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ГОРМОНАЛЬНОГО </a:t>
            </a:r>
            <a:r>
              <a:rPr lang="uk-UA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СТАНУ КОТІВ ТА СОБАК</a:t>
            </a:r>
            <a:endParaRPr lang="uk-UA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4" y="1701820"/>
            <a:ext cx="2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ДІЮЧІ РЕЧОВИНИ: </a:t>
            </a:r>
          </a:p>
          <a:p>
            <a:r>
              <a:rPr lang="uk-U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Ropa Sans Pro" panose="020B0504020101010102" pitchFamily="34" charset="0"/>
              </a:rPr>
              <a:t>МЕГЕСТРОЛ АЦЕТАТ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868" y="1701820"/>
            <a:ext cx="8096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468F"/>
              </a:buClr>
            </a:pPr>
            <a:r>
              <a:rPr lang="uk-UA" b="1" dirty="0" smtClean="0">
                <a:solidFill>
                  <a:srgbClr val="CC468F"/>
                </a:solidFill>
                <a:latin typeface="+mj-lt"/>
              </a:rPr>
              <a:t>Я</a:t>
            </a:r>
            <a:r>
              <a:rPr lang="ru-RU" b="1" dirty="0" smtClean="0">
                <a:solidFill>
                  <a:srgbClr val="CC468F"/>
                </a:solidFill>
                <a:latin typeface="+mj-lt"/>
              </a:rPr>
              <a:t>К</a:t>
            </a:r>
            <a:r>
              <a:rPr lang="uk-UA" b="1" dirty="0" smtClean="0">
                <a:solidFill>
                  <a:srgbClr val="CC468F"/>
                </a:solidFill>
                <a:latin typeface="+mj-lt"/>
              </a:rPr>
              <a:t>ІСНІ ПЕРЕВАГИ:</a:t>
            </a: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endParaRPr lang="uk-UA" b="1" dirty="0" smtClean="0">
              <a:solidFill>
                <a:srgbClr val="EA5E20"/>
              </a:solidFill>
              <a:latin typeface="+mj-lt"/>
            </a:endParaRP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B050"/>
                </a:solidFill>
                <a:latin typeface="+mj-lt"/>
              </a:rPr>
              <a:t>Зменшений розмір таблетки для зручнішого вживання тваринами (запит від дистрибуції)</a:t>
            </a: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latin typeface="+mj-lt"/>
              </a:rPr>
              <a:t>Препарат давно на ринку і має попит на ринку у своєму сегменті (</a:t>
            </a:r>
            <a:r>
              <a:rPr lang="uk-UA" dirty="0" smtClean="0">
                <a:solidFill>
                  <a:srgbClr val="FF0000"/>
                </a:solidFill>
                <a:latin typeface="+mj-lt"/>
              </a:rPr>
              <a:t>17% приросту до 2022 р.</a:t>
            </a:r>
            <a:r>
              <a:rPr lang="uk-UA" dirty="0" smtClean="0">
                <a:latin typeface="+mj-lt"/>
              </a:rPr>
              <a:t>)</a:t>
            </a:r>
            <a:endParaRPr lang="ru-RU" dirty="0" smtClean="0">
              <a:latin typeface="+mj-lt"/>
            </a:endParaRP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latin typeface="+mj-lt"/>
                <a:cs typeface="Ropa Sans Pro" panose="020B0504020101010102" pitchFamily="34" charset="0"/>
              </a:rPr>
              <a:t>Ефективний для затримки або переривання тічки у сук і кішок </a:t>
            </a: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r>
              <a:rPr lang="uk-UA" dirty="0">
                <a:latin typeface="+mj-lt"/>
              </a:rPr>
              <a:t>Препарат гальмує статеву активність і регулює пов’язані з цим проблеми </a:t>
            </a:r>
            <a:r>
              <a:rPr lang="uk-UA" dirty="0" smtClean="0">
                <a:latin typeface="+mj-lt"/>
              </a:rPr>
              <a:t>поведінки</a:t>
            </a:r>
            <a:endParaRPr lang="en-US" dirty="0">
              <a:latin typeface="+mj-lt"/>
            </a:endParaRPr>
          </a:p>
          <a:p>
            <a:pPr marL="285750" indent="-285750">
              <a:buClr>
                <a:srgbClr val="CC468F"/>
              </a:buClr>
              <a:buFont typeface="Wingdings" panose="05000000000000000000" pitchFamily="2" charset="2"/>
              <a:buChar char="ü"/>
            </a:pPr>
            <a:r>
              <a:rPr lang="uk-UA" dirty="0" smtClean="0">
                <a:latin typeface="+mj-lt"/>
              </a:rPr>
              <a:t>Універсальний для </a:t>
            </a:r>
            <a:r>
              <a:rPr lang="ru-RU" dirty="0" smtClean="0">
                <a:latin typeface="+mj-lt"/>
              </a:rPr>
              <a:t>собак та </a:t>
            </a:r>
            <a:r>
              <a:rPr lang="ru-RU" dirty="0" err="1" smtClean="0">
                <a:latin typeface="+mj-lt"/>
              </a:rPr>
              <a:t>котів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3311" y="4865346"/>
            <a:ext cx="784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C468F"/>
                </a:solidFill>
              </a:rPr>
              <a:t>ФОРМА ВИПУСКУ:</a:t>
            </a:r>
            <a:r>
              <a:rPr lang="en-US" b="1" dirty="0" smtClean="0">
                <a:solidFill>
                  <a:srgbClr val="CC468F"/>
                </a:solidFill>
              </a:rPr>
              <a:t> </a:t>
            </a:r>
            <a:endParaRPr lang="uk-UA" b="1" dirty="0" smtClean="0">
              <a:solidFill>
                <a:srgbClr val="CC468F"/>
              </a:solidFill>
            </a:endParaRPr>
          </a:p>
          <a:p>
            <a:r>
              <a:rPr lang="ru-RU" dirty="0" err="1" smtClean="0"/>
              <a:t>Блістери</a:t>
            </a:r>
            <a:r>
              <a:rPr lang="ru-RU" dirty="0" smtClean="0"/>
              <a:t> по 10 таб., </a:t>
            </a:r>
            <a:r>
              <a:rPr lang="ru-RU" dirty="0" err="1" smtClean="0"/>
              <a:t>запаковані</a:t>
            </a:r>
            <a:r>
              <a:rPr lang="ru-RU" dirty="0" smtClean="0"/>
              <a:t> у </a:t>
            </a:r>
            <a:r>
              <a:rPr lang="ru-RU" dirty="0" err="1" smtClean="0"/>
              <a:t>картонні</a:t>
            </a:r>
            <a:r>
              <a:rPr lang="ru-RU" dirty="0" smtClean="0"/>
              <a:t> </a:t>
            </a:r>
            <a:r>
              <a:rPr lang="uk-UA" dirty="0" smtClean="0"/>
              <a:t>коробки по 5 шт. </a:t>
            </a:r>
            <a:r>
              <a:rPr lang="ru-RU" dirty="0" smtClean="0"/>
              <a:t>(1таб=70мг)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4" y="2410599"/>
            <a:ext cx="2336618" cy="41544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45715" y="6195744"/>
            <a:ext cx="371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Старт продажу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квартал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2024 </a:t>
            </a: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0" y="321125"/>
            <a:ext cx="1900356" cy="10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6443" y="603040"/>
            <a:ext cx="574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C468F"/>
                </a:solidFill>
                <a:latin typeface="+mj-lt"/>
              </a:rPr>
              <a:t>РЕЄСТРАЦІЙНЕ ПОСВІДЧЕННЯ</a:t>
            </a:r>
            <a:endParaRPr lang="uk-UA" sz="2800" b="1" dirty="0">
              <a:solidFill>
                <a:srgbClr val="CC468F"/>
              </a:solidFill>
              <a:latin typeface="+mj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20506"/>
              </p:ext>
            </p:extLst>
          </p:nvPr>
        </p:nvGraphicFramePr>
        <p:xfrm>
          <a:off x="5596128" y="1408176"/>
          <a:ext cx="3422140" cy="483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" name="Acrobat Document" r:id="rId3" imgW="4533696" imgH="6408154" progId="Acrobat.Document.11">
                  <p:embed/>
                </p:oleObj>
              </mc:Choice>
              <mc:Fallback>
                <p:oleObj name="Acrobat Document" r:id="rId3" imgW="4533696" imgH="640815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6128" y="1408176"/>
                        <a:ext cx="3422140" cy="4837248"/>
                      </a:xfrm>
                      <a:prstGeom prst="rect">
                        <a:avLst/>
                      </a:prstGeom>
                      <a:ln w="38100"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5" y="378500"/>
            <a:ext cx="1571625" cy="450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80" y="1329780"/>
            <a:ext cx="2954927" cy="5253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0" y="321125"/>
            <a:ext cx="1900356" cy="10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pa Sans Pro ExtraBold"/>
        <a:ea typeface=""/>
        <a:cs typeface=""/>
      </a:majorFont>
      <a:minorFont>
        <a:latin typeface="Ropa Sans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8968</TotalTime>
  <Words>431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Ropa Sans Pro</vt:lpstr>
      <vt:lpstr>Ropa Sans Pro ExtraBold</vt:lpstr>
      <vt:lpstr>Ropa Sans Pro Medium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Кудревич Алина</dc:creator>
  <cp:lastModifiedBy>Наумова Кристина</cp:lastModifiedBy>
  <cp:revision>538</cp:revision>
  <dcterms:created xsi:type="dcterms:W3CDTF">2023-06-08T09:42:49Z</dcterms:created>
  <dcterms:modified xsi:type="dcterms:W3CDTF">2024-01-09T10:28:36Z</dcterms:modified>
</cp:coreProperties>
</file>