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26" r:id="rId2"/>
    <p:sldId id="521" r:id="rId3"/>
    <p:sldId id="525" r:id="rId4"/>
    <p:sldId id="538" r:id="rId5"/>
    <p:sldId id="523" r:id="rId6"/>
    <p:sldId id="537" r:id="rId7"/>
    <p:sldId id="522" r:id="rId8"/>
    <p:sldId id="539" r:id="rId9"/>
    <p:sldId id="527" r:id="rId10"/>
    <p:sldId id="528" r:id="rId11"/>
    <p:sldId id="540" r:id="rId12"/>
    <p:sldId id="529" r:id="rId13"/>
    <p:sldId id="530" r:id="rId14"/>
    <p:sldId id="542" r:id="rId15"/>
    <p:sldId id="533" r:id="rId16"/>
    <p:sldId id="536" r:id="rId17"/>
    <p:sldId id="543" r:id="rId18"/>
    <p:sldId id="532" r:id="rId19"/>
    <p:sldId id="544" r:id="rId20"/>
    <p:sldId id="535" r:id="rId21"/>
    <p:sldId id="531" r:id="rId22"/>
    <p:sldId id="541" r:id="rId23"/>
    <p:sldId id="534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ошниченко Олег" initials="МО" lastIdx="1" clrIdx="0">
    <p:extLst>
      <p:ext uri="{19B8F6BF-5375-455C-9EA6-DF929625EA0E}">
        <p15:presenceInfo xmlns:p15="http://schemas.microsoft.com/office/powerpoint/2012/main" userId="Мирошниченко Оле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E0000"/>
    <a:srgbClr val="CCECFF"/>
    <a:srgbClr val="9999FF"/>
    <a:srgbClr val="BED6FA"/>
    <a:srgbClr val="224968"/>
    <a:srgbClr val="244966"/>
    <a:srgbClr val="EA1A38"/>
    <a:srgbClr val="E51937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840" autoAdjust="0"/>
  </p:normalViewPr>
  <p:slideViewPr>
    <p:cSldViewPr snapToGrid="0">
      <p:cViewPr varScale="1">
        <p:scale>
          <a:sx n="83" d="100"/>
          <a:sy n="83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4B3E-B594-4EFD-AAFE-4E6C8E734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B97F-AC7F-44B4-9A4C-6ADB3D6E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5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7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5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20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4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17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8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51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87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24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80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65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23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15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9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2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6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9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6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3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09600" y="76201"/>
            <a:ext cx="10972800" cy="8223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1495961" y="6536453"/>
            <a:ext cx="249425" cy="246221"/>
          </a:xfrm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3872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9601" y="990600"/>
            <a:ext cx="10972801" cy="0"/>
          </a:xfrm>
          <a:prstGeom prst="line">
            <a:avLst/>
          </a:prstGeom>
          <a:ln w="44450">
            <a:solidFill>
              <a:srgbClr val="184A9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495960" y="6536453"/>
            <a:ext cx="249425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8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756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328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900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688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260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9639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143" y="6454484"/>
            <a:ext cx="1666875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7382" y="1662546"/>
            <a:ext cx="5366327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Новинки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категория амуниция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ТМ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GIMDOG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май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2021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3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0"/>
            <a:ext cx="5983353" cy="685799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3418" y="856357"/>
            <a:ext cx="11471564" cy="9592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изготовлена ​​из мягкого, устойчивого к истиранию нейлона. 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более удобную посадку и меньшее давление на шею для облегчения тренировок и активного отдыха. 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 регулируемыми нагрудными ремнями для быстрой регулировки и подгонки под различные размеры обхвата. 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Прочная строчка для долговечного качества и металлическое D-образное кольцо для надежной фиксации.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82617" y="1946115"/>
            <a:ext cx="2810626" cy="1451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НЕЙЛОН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высококачественный нейлон, устойчивый к истиранию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максимальной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комфорт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84080" y="5062604"/>
            <a:ext cx="3591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пластиковые боковые пряжки, </a:t>
            </a:r>
            <a:endParaRPr lang="ru-RU" altLang="ru-RU" sz="1400" b="1" dirty="0" smtClean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закрываются и остаются максимально </a:t>
            </a:r>
            <a:r>
              <a:rPr lang="ru-RU" altLang="ru-RU" sz="1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181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57949"/>
              </p:ext>
            </p:extLst>
          </p:nvPr>
        </p:nvGraphicFramePr>
        <p:xfrm>
          <a:off x="1431636" y="1311563"/>
          <a:ext cx="10437092" cy="2781320"/>
        </p:xfrm>
        <a:graphic>
          <a:graphicData uri="http://schemas.openxmlformats.org/drawingml/2006/table">
            <a:tbl>
              <a:tblPr/>
              <a:tblGrid>
                <a:gridCol w="1197997">
                  <a:extLst>
                    <a:ext uri="{9D8B030D-6E8A-4147-A177-3AD203B41FA5}">
                      <a16:colId xmlns:a16="http://schemas.microsoft.com/office/drawing/2014/main" val="2921018304"/>
                    </a:ext>
                  </a:extLst>
                </a:gridCol>
                <a:gridCol w="3666596">
                  <a:extLst>
                    <a:ext uri="{9D8B030D-6E8A-4147-A177-3AD203B41FA5}">
                      <a16:colId xmlns:a16="http://schemas.microsoft.com/office/drawing/2014/main" val="2337200738"/>
                    </a:ext>
                  </a:extLst>
                </a:gridCol>
                <a:gridCol w="1497496">
                  <a:extLst>
                    <a:ext uri="{9D8B030D-6E8A-4147-A177-3AD203B41FA5}">
                      <a16:colId xmlns:a16="http://schemas.microsoft.com/office/drawing/2014/main" val="2419868192"/>
                    </a:ext>
                  </a:extLst>
                </a:gridCol>
                <a:gridCol w="998105">
                  <a:extLst>
                    <a:ext uri="{9D8B030D-6E8A-4147-A177-3AD203B41FA5}">
                      <a16:colId xmlns:a16="http://schemas.microsoft.com/office/drawing/2014/main" val="3062809584"/>
                    </a:ext>
                  </a:extLst>
                </a:gridCol>
                <a:gridCol w="1538449">
                  <a:extLst>
                    <a:ext uri="{9D8B030D-6E8A-4147-A177-3AD203B41FA5}">
                      <a16:colId xmlns:a16="http://schemas.microsoft.com/office/drawing/2014/main" val="3375660667"/>
                    </a:ext>
                  </a:extLst>
                </a:gridCol>
                <a:gridCol w="1538449">
                  <a:extLst>
                    <a:ext uri="{9D8B030D-6E8A-4147-A177-3AD203B41FA5}">
                      <a16:colId xmlns:a16="http://schemas.microsoft.com/office/drawing/2014/main" val="154234588"/>
                    </a:ext>
                  </a:extLst>
                </a:gridCol>
              </a:tblGrid>
              <a:tr h="343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0712661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80251506311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X нейлон  1.5*45-63см, красный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231.99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347.98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283859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80252007711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X нейлон  2.0*53-77см, красный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438.3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234857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80252007726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X нейлон  2.0*53-77см, серый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438.3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456919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80252509913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X нейлон  2.5*65-99см, черный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372.78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559.17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72013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80252509926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X нейлон  2.5*65-99см, серый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372.78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559.17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29863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80261004411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H нейлон 1.0*33-44см, красный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193.03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289.54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289220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80261004414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HARLEM H </a:t>
                      </a: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нейлон 1.0*33-44см, розовый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193.03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289.54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468029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80262509013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HARLEM H нейлон 2.5*67-90см, черный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425.02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637.53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772989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80262509026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HARLEM H </a:t>
                      </a: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нейлон 2.5*67-90см, серый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425.02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637.53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97601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153537"/>
            <a:ext cx="25812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28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0"/>
            <a:ext cx="578167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3783" y="2163865"/>
            <a:ext cx="6197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Alfresco - это 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продукции, 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производимая с 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прочного 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двойного воздухопроницаемого сетчатого материала 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повышенного 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комфорта, светоотражающие 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обеспечат максимальная 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питомца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29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0"/>
            <a:ext cx="5305425" cy="685799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606473" y="5929744"/>
            <a:ext cx="886691" cy="8959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3418" y="916846"/>
            <a:ext cx="11453091" cy="8361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 комфортный дизайн, который снижает давление, когда ваш друг тянет за шею.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Двухслойный материал для повышения прочности на разрыв и большей воздухопроницаемости. Легко и </a:t>
            </a:r>
            <a:r>
              <a:rPr lang="ru-RU" altLang="ru-RU" sz="1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снимается.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Ткань имеет светоотражающую строчку для долговечности и металлическое D-образное кольцо для прикрепления идентификационных бирок и поводков.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62727" y="4815061"/>
            <a:ext cx="4147127" cy="10823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и легко расстегивающиеся пластиковые пряжки </a:t>
            </a:r>
            <a:endParaRPr lang="ru-RU" altLang="ru-RU" sz="1200" dirty="0" smtClean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Боковая пластиковая пряжка с регулируемой </a:t>
            </a:r>
            <a:r>
              <a:rPr lang="ru-RU" altLang="ru-RU" sz="1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Tri-Glide</a:t>
            </a: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индивидуальной подгонки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воздушная сетка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830618" y="2068944"/>
            <a:ext cx="3897746" cy="343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Светоотражающая строчка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видимости и безопасности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9630" y="1884278"/>
            <a:ext cx="2236661" cy="897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Металлическое D-образное кольцо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удобного прикрепления идентификационных бирок и поводков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219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1"/>
            <a:ext cx="2952750" cy="9429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06724"/>
              </p:ext>
            </p:extLst>
          </p:nvPr>
        </p:nvGraphicFramePr>
        <p:xfrm>
          <a:off x="1293093" y="1373910"/>
          <a:ext cx="10732651" cy="3293533"/>
        </p:xfrm>
        <a:graphic>
          <a:graphicData uri="http://schemas.openxmlformats.org/drawingml/2006/table">
            <a:tbl>
              <a:tblPr/>
              <a:tblGrid>
                <a:gridCol w="1227112">
                  <a:extLst>
                    <a:ext uri="{9D8B030D-6E8A-4147-A177-3AD203B41FA5}">
                      <a16:colId xmlns:a16="http://schemas.microsoft.com/office/drawing/2014/main" val="1482318578"/>
                    </a:ext>
                  </a:extLst>
                </a:gridCol>
                <a:gridCol w="4981709">
                  <a:extLst>
                    <a:ext uri="{9D8B030D-6E8A-4147-A177-3AD203B41FA5}">
                      <a16:colId xmlns:a16="http://schemas.microsoft.com/office/drawing/2014/main" val="2750014156"/>
                    </a:ext>
                  </a:extLst>
                </a:gridCol>
                <a:gridCol w="1712462">
                  <a:extLst>
                    <a:ext uri="{9D8B030D-6E8A-4147-A177-3AD203B41FA5}">
                      <a16:colId xmlns:a16="http://schemas.microsoft.com/office/drawing/2014/main" val="92215923"/>
                    </a:ext>
                  </a:extLst>
                </a:gridCol>
                <a:gridCol w="934070">
                  <a:extLst>
                    <a:ext uri="{9D8B030D-6E8A-4147-A177-3AD203B41FA5}">
                      <a16:colId xmlns:a16="http://schemas.microsoft.com/office/drawing/2014/main" val="1392094826"/>
                    </a:ext>
                  </a:extLst>
                </a:gridCol>
                <a:gridCol w="970700">
                  <a:extLst>
                    <a:ext uri="{9D8B030D-6E8A-4147-A177-3AD203B41FA5}">
                      <a16:colId xmlns:a16="http://schemas.microsoft.com/office/drawing/2014/main" val="2192978876"/>
                    </a:ext>
                  </a:extLst>
                </a:gridCol>
                <a:gridCol w="906598">
                  <a:extLst>
                    <a:ext uri="{9D8B030D-6E8A-4147-A177-3AD203B41FA5}">
                      <a16:colId xmlns:a16="http://schemas.microsoft.com/office/drawing/2014/main" val="4112565322"/>
                    </a:ext>
                  </a:extLst>
                </a:gridCol>
              </a:tblGrid>
              <a:tr h="260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469569"/>
                  </a:ext>
                </a:extLst>
              </a:tr>
              <a:tr h="305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80302004013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2.0*28-40см, черный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160.27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240.4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8773425"/>
                  </a:ext>
                </a:extLst>
              </a:tr>
              <a:tr h="305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80302004016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2.0*28-40см, желтый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160.27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240.4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785952"/>
                  </a:ext>
                </a:extLst>
              </a:tr>
              <a:tr h="343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80302004019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2.0*28-40см, оранжевый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160.27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240.4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57813"/>
                  </a:ext>
                </a:extLst>
              </a:tr>
              <a:tr h="305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80302505113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2.5*35-51см, черный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189.49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284.23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2061506"/>
                  </a:ext>
                </a:extLst>
              </a:tr>
              <a:tr h="305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80302505116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2.5*35-51см, желтый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189.49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284.23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390444"/>
                  </a:ext>
                </a:extLst>
              </a:tr>
              <a:tr h="343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80302505119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2.5*35-51см, оранжевый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189.49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284.23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032238"/>
                  </a:ext>
                </a:extLst>
              </a:tr>
              <a:tr h="305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80303206613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3.2*42-66см, черный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233.76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350.64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111337"/>
                  </a:ext>
                </a:extLst>
              </a:tr>
              <a:tr h="305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80303206616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3.2*42-66см, желтый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233.76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350.64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194251"/>
                  </a:ext>
                </a:extLst>
              </a:tr>
              <a:tr h="343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80303206619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Alfresco двойной неопрен 3.2*42-66см, оранжевый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233.76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350.64</a:t>
                      </a:r>
                    </a:p>
                  </a:txBody>
                  <a:tcPr marL="2614" marR="2614" marT="261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26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42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" y="1"/>
            <a:ext cx="5962650" cy="685799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578" y="938886"/>
            <a:ext cx="11694804" cy="713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Поводки имеют легкую и прочную воздушную сетку высокого качества, которая обеспечивает полный контроль и отличный стиль.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Двухслойный для повышения прочности на разрыв. Кант имеет светоотражающую прострочку, чтобы вы и ваш питомец были в безопасности и всегда на виду.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Ручки обиты шелковистым мягким двухслойным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флисом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комфорта.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Хром полированный, цинковый сплав из прочного металла, поворачивающийся на 360 °, удобно закрепляется на любом ошейнике или шлейке.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7476" y="1695214"/>
            <a:ext cx="4369082" cy="528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воздушная сетка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вухслойный слой для повышения прочности на разрыв и более дышащая функция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4974" y="2223572"/>
            <a:ext cx="4382688" cy="528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Светоотражающий кант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светоотражающую прострочку для максимальной безопасности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971546" y="1936870"/>
            <a:ext cx="3969888" cy="343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удобная ручка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Ручка из флиса для дополнительного комфорта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4974" y="5232365"/>
            <a:ext cx="4128242" cy="528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цинковый сплав для тяжелых условий эксплуатации на 360 ° поворотный крюк, предотвращающий спутывает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216303" y="2470393"/>
            <a:ext cx="5883333" cy="16363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ладелец может регулировать размер в зависимости от ситуации и местности при ходьбе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ригинальный размер: для обычных прогулок и походов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трегулирован до среднего размера: отличная длина для тренировок, зоны с высокой проходимостью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астроен на самый короткий размер: поводок заднего сиденья, более высокие зоны движения и пешеходные переходы для лучшего контроля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ременный трос: можно настроить на более короткий трос; обернуть вокруг деревья или скамейка, чтобы обезопасить питомца, пока вы временно отсутствуете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5980" y="4500454"/>
            <a:ext cx="395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</a:t>
            </a:r>
            <a:r>
              <a:rPr lang="ru-RU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легкая пластиковая </a:t>
            </a:r>
            <a:r>
              <a:rPr lang="ru-RU" sz="12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пряжка</a:t>
            </a:r>
          </a:p>
          <a:p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ластиковая </a:t>
            </a:r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пряжка, которая быстро закрывается для дополнительной безопасности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07827" y="1599486"/>
            <a:ext cx="211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Воздухопроницаемость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6562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7" y="0"/>
            <a:ext cx="8063346" cy="6750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00" y="0"/>
            <a:ext cx="2933700" cy="104775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6835" y="4360260"/>
            <a:ext cx="7961745" cy="9592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Прочная строчка для долговечного качества и полностью сваренные дуговой сваркой металлические уплотнительные кольца для повышения качества. Сплошные и яркие цвета легко увидеть. Обязательно выберите подходящий воротник из воздушной сетки или шлейку, чтобы завершить образ вашего друга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078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1"/>
            <a:ext cx="2952750" cy="94297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96866"/>
              </p:ext>
            </p:extLst>
          </p:nvPr>
        </p:nvGraphicFramePr>
        <p:xfrm>
          <a:off x="1366981" y="1489204"/>
          <a:ext cx="10492510" cy="1539240"/>
        </p:xfrm>
        <a:graphic>
          <a:graphicData uri="http://schemas.openxmlformats.org/drawingml/2006/table">
            <a:tbl>
              <a:tblPr/>
              <a:tblGrid>
                <a:gridCol w="1246910">
                  <a:extLst>
                    <a:ext uri="{9D8B030D-6E8A-4147-A177-3AD203B41FA5}">
                      <a16:colId xmlns:a16="http://schemas.microsoft.com/office/drawing/2014/main" val="890168128"/>
                    </a:ext>
                  </a:extLst>
                </a:gridCol>
                <a:gridCol w="4396509">
                  <a:extLst>
                    <a:ext uri="{9D8B030D-6E8A-4147-A177-3AD203B41FA5}">
                      <a16:colId xmlns:a16="http://schemas.microsoft.com/office/drawing/2014/main" val="3246320339"/>
                    </a:ext>
                  </a:extLst>
                </a:gridCol>
                <a:gridCol w="2637259">
                  <a:extLst>
                    <a:ext uri="{9D8B030D-6E8A-4147-A177-3AD203B41FA5}">
                      <a16:colId xmlns:a16="http://schemas.microsoft.com/office/drawing/2014/main" val="2417642162"/>
                    </a:ext>
                  </a:extLst>
                </a:gridCol>
                <a:gridCol w="795102">
                  <a:extLst>
                    <a:ext uri="{9D8B030D-6E8A-4147-A177-3AD203B41FA5}">
                      <a16:colId xmlns:a16="http://schemas.microsoft.com/office/drawing/2014/main" val="423029597"/>
                    </a:ext>
                  </a:extLst>
                </a:gridCol>
                <a:gridCol w="708365">
                  <a:extLst>
                    <a:ext uri="{9D8B030D-6E8A-4147-A177-3AD203B41FA5}">
                      <a16:colId xmlns:a16="http://schemas.microsoft.com/office/drawing/2014/main" val="3208876531"/>
                    </a:ext>
                  </a:extLst>
                </a:gridCol>
                <a:gridCol w="708365">
                  <a:extLst>
                    <a:ext uri="{9D8B030D-6E8A-4147-A177-3AD203B41FA5}">
                      <a16:colId xmlns:a16="http://schemas.microsoft.com/office/drawing/2014/main" val="241190059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4965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80312012013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Alfresco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неопрен+флис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2.0*120см, черный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498.07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11795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80312012016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Alfresco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неопрен+флис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2.0*120см, желтый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498.07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8737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80312012019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неопрен+флис 2.0*120см, оранжевый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498.07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0834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80312512013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Alfresco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неопрен+флис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2.5*120см, черный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366.58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549.87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32731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80312512016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Alfresco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неопрен+флис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2.5*120см, желтый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366.58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549.87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76" y="0"/>
            <a:ext cx="577215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9674" y="790538"/>
            <a:ext cx="10871200" cy="8361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Ремни с воздушной сеткой имеют высокую воздухопроницаемость и прочную высококачественную воздушную сетку, комфортная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подгонка под размер, полный контроль и стиль. Ультра-комфорт, легкий дизайн и прочный двухслойный материал для более высокой прочности на разрыв. Легко надевается и легко снимается, быстрое высыхание при намокании.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Прочный боковой выпуск - пластиковая пряжка с регулируемым тройным скольжением для индивидуальной подгонки.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15567" y="1616785"/>
            <a:ext cx="2562165" cy="10515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воздушная сетка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максимальной безопасности и комфорта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61040" y="3280930"/>
            <a:ext cx="3401070" cy="6206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сварное уплотнительное кольцо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легко прикрепить к поводку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613892" y="5762362"/>
            <a:ext cx="2017948" cy="189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 удобный дизайн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284710" y="6537390"/>
            <a:ext cx="3927359" cy="189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зажим для крепления ремешка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1734" y="4265031"/>
            <a:ext cx="1865734" cy="19133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и легко расстегивающиеся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пластиковые пряжки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пряжка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быстро закрывается для дополнительной безопасность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58393" y="5535613"/>
            <a:ext cx="37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зажим </a:t>
            </a: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крепления ремешка кожа чище </a:t>
            </a:r>
            <a:r>
              <a:rPr lang="ru-RU" altLang="ru-RU" sz="1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look-dog</a:t>
            </a: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соприкасается с </a:t>
            </a:r>
            <a:r>
              <a:rPr lang="ru-RU" altLang="ru-RU" sz="1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пластиком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2172" y="1787190"/>
            <a:ext cx="211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Воздухопроницаемость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8072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44893"/>
              </p:ext>
            </p:extLst>
          </p:nvPr>
        </p:nvGraphicFramePr>
        <p:xfrm>
          <a:off x="785092" y="1302326"/>
          <a:ext cx="11203708" cy="2139229"/>
        </p:xfrm>
        <a:graphic>
          <a:graphicData uri="http://schemas.openxmlformats.org/drawingml/2006/table">
            <a:tbl>
              <a:tblPr/>
              <a:tblGrid>
                <a:gridCol w="1324248">
                  <a:extLst>
                    <a:ext uri="{9D8B030D-6E8A-4147-A177-3AD203B41FA5}">
                      <a16:colId xmlns:a16="http://schemas.microsoft.com/office/drawing/2014/main" val="2921018304"/>
                    </a:ext>
                  </a:extLst>
                </a:gridCol>
                <a:gridCol w="4449092">
                  <a:extLst>
                    <a:ext uri="{9D8B030D-6E8A-4147-A177-3AD203B41FA5}">
                      <a16:colId xmlns:a16="http://schemas.microsoft.com/office/drawing/2014/main" val="2337200738"/>
                    </a:ext>
                  </a:extLst>
                </a:gridCol>
                <a:gridCol w="1112940">
                  <a:extLst>
                    <a:ext uri="{9D8B030D-6E8A-4147-A177-3AD203B41FA5}">
                      <a16:colId xmlns:a16="http://schemas.microsoft.com/office/drawing/2014/main" val="2419868192"/>
                    </a:ext>
                  </a:extLst>
                </a:gridCol>
                <a:gridCol w="1057482">
                  <a:extLst>
                    <a:ext uri="{9D8B030D-6E8A-4147-A177-3AD203B41FA5}">
                      <a16:colId xmlns:a16="http://schemas.microsoft.com/office/drawing/2014/main" val="3062809584"/>
                    </a:ext>
                  </a:extLst>
                </a:gridCol>
                <a:gridCol w="1629973">
                  <a:extLst>
                    <a:ext uri="{9D8B030D-6E8A-4147-A177-3AD203B41FA5}">
                      <a16:colId xmlns:a16="http://schemas.microsoft.com/office/drawing/2014/main" val="3375660667"/>
                    </a:ext>
                  </a:extLst>
                </a:gridCol>
                <a:gridCol w="1629973">
                  <a:extLst>
                    <a:ext uri="{9D8B030D-6E8A-4147-A177-3AD203B41FA5}">
                      <a16:colId xmlns:a16="http://schemas.microsoft.com/office/drawing/2014/main" val="154234588"/>
                    </a:ext>
                  </a:extLst>
                </a:gridCol>
              </a:tblGrid>
              <a:tr h="640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0712661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80321505516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 Y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1.5*42 45-55см, желтый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385.17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577.76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0029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80321505519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 Y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1.5*42 45-55см, оранжевый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385.17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577.76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3736782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80322007016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 Y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2.0*55 58-70см, желтый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445.38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668.08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636761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80322007019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 Y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2.0*55 58-70см, оранжевый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445.38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668.08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624614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80322509016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 Y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2.5*70 72-90см, желтый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548.98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823.47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9498998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80323210013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Alfresco  Y  неопрен 3.2*75 80-100см, черный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577.32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865.98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607676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80323210019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 Y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3.2*75 80-100см, оранжевый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577.32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865.98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652598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1"/>
            <a:ext cx="2952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8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90473" cy="692538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9986" y="2134282"/>
            <a:ext cx="6846524" cy="16363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Линия Harlem сочетает в себе высокое качество нейлона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неопрена. Его детали и модели были тщательно разработаны до мельчайших деталей в частност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ручка, банджи Anti-Shock Leash, поворотные крючки, особо прочные пластиковые пряжки и уплотнительное кольцо для максимальной функциональности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722820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737" y="1000125"/>
            <a:ext cx="5181600" cy="585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37" y="0"/>
            <a:ext cx="5181600" cy="10001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02856" y="1415963"/>
            <a:ext cx="5044199" cy="246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Шлея 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азработана с регулируемым ремешком на липучке для быстрой регулировки и индивидуального подхода для разных размеров обхвата грудной клетки питомца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Сверхмощная прострочка для долговечного качества</a:t>
            </a:r>
            <a:endParaRPr lang="ru-RU" altLang="ru-RU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металлических D-образных кольца для фиксации поводка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и яркие цвета легко увидеть</a:t>
            </a:r>
          </a:p>
        </p:txBody>
      </p:sp>
    </p:spTree>
    <p:extLst>
      <p:ext uri="{BB962C8B-B14F-4D97-AF65-F5344CB8AC3E}">
        <p14:creationId xmlns:p14="http://schemas.microsoft.com/office/powerpoint/2010/main" val="1875105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40" y="1"/>
            <a:ext cx="6511637" cy="685800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2254" y="1040308"/>
            <a:ext cx="6400800" cy="8207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Шлеи оснащены устойчивой к истиранию воздушной сеткой высокой плотности толщиной 3 мм, которая обеспечивает сверх комфорт на шее и груди </a:t>
            </a:r>
            <a:r>
              <a:rPr lang="ru-RU" alt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питомца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Меньше давления на шею, чем у классических </a:t>
            </a:r>
            <a:r>
              <a:rPr lang="ru-RU" alt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олее легкие тренировки.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Светоотражающая окантовка по всей привязи жилета гарантирует дополнительная безопасность в темноте при выгуле собаки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10437" y="3257155"/>
            <a:ext cx="1191411" cy="3436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воздушная сетка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50692" y="1745471"/>
            <a:ext cx="2549235" cy="897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и легко расстегивающиеся пластиковые пряжки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ластиковая пряжка, которая быстро закрывается для большей безопасности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82254" y="5902520"/>
            <a:ext cx="1950866" cy="897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Светоотражающая окантовка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ветоотражающие окантовки по всему жилету для максимальной безопасности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10437" y="1940642"/>
            <a:ext cx="2438359" cy="897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Регулируемая липучка и размер ремешка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быстрой настройки и на заказ подходит для разных размеров обхвата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8837" y="2838332"/>
            <a:ext cx="1831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Воздухопроницаемость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4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94689"/>
              </p:ext>
            </p:extLst>
          </p:nvPr>
        </p:nvGraphicFramePr>
        <p:xfrm>
          <a:off x="840509" y="1495809"/>
          <a:ext cx="11222181" cy="2354600"/>
        </p:xfrm>
        <a:graphic>
          <a:graphicData uri="http://schemas.openxmlformats.org/drawingml/2006/table">
            <a:tbl>
              <a:tblPr/>
              <a:tblGrid>
                <a:gridCol w="1326432">
                  <a:extLst>
                    <a:ext uri="{9D8B030D-6E8A-4147-A177-3AD203B41FA5}">
                      <a16:colId xmlns:a16="http://schemas.microsoft.com/office/drawing/2014/main" val="2921018304"/>
                    </a:ext>
                  </a:extLst>
                </a:gridCol>
                <a:gridCol w="4456428">
                  <a:extLst>
                    <a:ext uri="{9D8B030D-6E8A-4147-A177-3AD203B41FA5}">
                      <a16:colId xmlns:a16="http://schemas.microsoft.com/office/drawing/2014/main" val="2337200738"/>
                    </a:ext>
                  </a:extLst>
                </a:gridCol>
                <a:gridCol w="1114775">
                  <a:extLst>
                    <a:ext uri="{9D8B030D-6E8A-4147-A177-3AD203B41FA5}">
                      <a16:colId xmlns:a16="http://schemas.microsoft.com/office/drawing/2014/main" val="2419868192"/>
                    </a:ext>
                  </a:extLst>
                </a:gridCol>
                <a:gridCol w="1059226">
                  <a:extLst>
                    <a:ext uri="{9D8B030D-6E8A-4147-A177-3AD203B41FA5}">
                      <a16:colId xmlns:a16="http://schemas.microsoft.com/office/drawing/2014/main" val="3062809584"/>
                    </a:ext>
                  </a:extLst>
                </a:gridCol>
                <a:gridCol w="1632660">
                  <a:extLst>
                    <a:ext uri="{9D8B030D-6E8A-4147-A177-3AD203B41FA5}">
                      <a16:colId xmlns:a16="http://schemas.microsoft.com/office/drawing/2014/main" val="3375660667"/>
                    </a:ext>
                  </a:extLst>
                </a:gridCol>
                <a:gridCol w="1632660">
                  <a:extLst>
                    <a:ext uri="{9D8B030D-6E8A-4147-A177-3AD203B41FA5}">
                      <a16:colId xmlns:a16="http://schemas.microsoft.com/office/drawing/2014/main" val="154234588"/>
                    </a:ext>
                  </a:extLst>
                </a:gridCol>
              </a:tblGrid>
              <a:tr h="107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0712661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80332803216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XXS 28-32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см, желтый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300.17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450.25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1839249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80332803219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XXS 28-32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см, оранжевый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300.17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450.25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542337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80333403616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XS 34-36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см, желтый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305.48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458.22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217141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80333403619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XS 34-36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см, оранжевый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305.48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458.22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266018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80333403611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Alfresco неопрен XS 34-36см, красный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305.48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458.22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618570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80333704019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37-40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см, оранжевый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334.70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502.05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912986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80333704011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Alfresco неопрен S 37-40см, красный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334.70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502.05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847218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80334104413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Alfresco неопрен  M 41-44см, черный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353.30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529.95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223314"/>
                  </a:ext>
                </a:extLst>
              </a:tr>
              <a:tr h="99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80334705016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Шлея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Alfresco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неопрен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47-50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см, желтый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382.52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573.78</a:t>
                      </a:r>
                    </a:p>
                  </a:txBody>
                  <a:tcPr marL="764" marR="764" marT="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8542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1"/>
            <a:ext cx="2952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2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5381" y="2567709"/>
            <a:ext cx="44796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пасибо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за внимание!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4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29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321" y="5680756"/>
            <a:ext cx="4024025" cy="952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7" y="846472"/>
            <a:ext cx="6501684" cy="4807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047" y="1"/>
            <a:ext cx="2021032" cy="846471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70726" y="969463"/>
            <a:ext cx="2731311" cy="10823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максимальной безопасности и комфорта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сварное уплотнительное кольцо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легко прикрепить к поводку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327563" y="4505692"/>
            <a:ext cx="5215600" cy="897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егкая пластиковая пряжка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ряжка быстро закрывается для дополнительной безопасности.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обеспечивает систему, которая фиксирует пряжку и позволяет повторно застегнуть ошейник до того, как собака освободится от него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71454" y="82394"/>
            <a:ext cx="8358909" cy="713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Ошейники изготовлены из высококачественного нейлона и пластика, устойчивого к истиранию.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расстегивающая пряжка и уплотнительное кольцо для максимального комфорта.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олностью </a:t>
            </a:r>
            <a:r>
              <a:rPr lang="ru-RU" alt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варное уплотнительное кольцо позволяет легко прикрепить к поводку.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96364" y="1094998"/>
            <a:ext cx="265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НЕЙЛОН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высококачественный нейлон, устойчивый к истиранию</a:t>
            </a:r>
          </a:p>
        </p:txBody>
      </p:sp>
    </p:spTree>
    <p:extLst>
      <p:ext uri="{BB962C8B-B14F-4D97-AF65-F5344CB8AC3E}">
        <p14:creationId xmlns:p14="http://schemas.microsoft.com/office/powerpoint/2010/main" val="1276396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29131"/>
              </p:ext>
            </p:extLst>
          </p:nvPr>
        </p:nvGraphicFramePr>
        <p:xfrm>
          <a:off x="1126836" y="1698208"/>
          <a:ext cx="10778835" cy="2118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114844773"/>
                    </a:ext>
                  </a:extLst>
                </a:gridCol>
                <a:gridCol w="4553527">
                  <a:extLst>
                    <a:ext uri="{9D8B030D-6E8A-4147-A177-3AD203B41FA5}">
                      <a16:colId xmlns:a16="http://schemas.microsoft.com/office/drawing/2014/main" val="3888063367"/>
                    </a:ext>
                  </a:extLst>
                </a:gridCol>
                <a:gridCol w="1921164">
                  <a:extLst>
                    <a:ext uri="{9D8B030D-6E8A-4147-A177-3AD203B41FA5}">
                      <a16:colId xmlns:a16="http://schemas.microsoft.com/office/drawing/2014/main" val="1899563804"/>
                    </a:ext>
                  </a:extLst>
                </a:gridCol>
                <a:gridCol w="1450109">
                  <a:extLst>
                    <a:ext uri="{9D8B030D-6E8A-4147-A177-3AD203B41FA5}">
                      <a16:colId xmlns:a16="http://schemas.microsoft.com/office/drawing/2014/main" val="3259406259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402197892"/>
                    </a:ext>
                  </a:extLst>
                </a:gridCol>
                <a:gridCol w="868217">
                  <a:extLst>
                    <a:ext uri="{9D8B030D-6E8A-4147-A177-3AD203B41FA5}">
                      <a16:colId xmlns:a16="http://schemas.microsoft.com/office/drawing/2014/main" val="1541151198"/>
                    </a:ext>
                  </a:extLst>
                </a:gridCol>
              </a:tblGrid>
              <a:tr h="138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14369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80202003013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1.0*20-30см, черный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040112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80202003011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1.0*20-30см, красный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68747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80202003014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1.0*20-30 см, розовый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2904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80202003026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1.0*20-30см, серый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66554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80202003012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1.0*20-30см, голубой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472987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80203505111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2.0*35-51см, красный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201.88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128964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80204606626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HARLEM нейлон  2.5*46-66см, серый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248.37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0216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71" y="83848"/>
            <a:ext cx="25812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5" y="0"/>
            <a:ext cx="8206983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06887" y="3698163"/>
            <a:ext cx="8476749" cy="1944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сочетание производительности и силы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поводки предназначены для собак, которые любят активный образ жизни на свежем воздухе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Прочный металлический крючок из хромированного полированного цинка, поворачивающийся на 360 °, удобно закрепляется на любом собачьем ошейнике или шлейке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Однотонные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яркие цвета легко увидеть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6" y="888874"/>
            <a:ext cx="5661891" cy="5969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543" y="5699711"/>
            <a:ext cx="4715453" cy="1050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36" y="25128"/>
            <a:ext cx="1933575" cy="7810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4432" y="1019655"/>
            <a:ext cx="2991277" cy="6206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НЕЙЛОН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высококачественный нейлон, устойчивый к истиранию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04868" y="5019191"/>
            <a:ext cx="3755132" cy="4052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удобная ручка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ягкая ручка из неопрена для мягкого захвата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8514" y="5914480"/>
            <a:ext cx="3235885" cy="8361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оворотный крюк из цинкового сплава для тяжелых условий эксплуатации, что предотвращает спутывание </a:t>
            </a:r>
          </a:p>
        </p:txBody>
      </p:sp>
    </p:spTree>
    <p:extLst>
      <p:ext uri="{BB962C8B-B14F-4D97-AF65-F5344CB8AC3E}">
        <p14:creationId xmlns:p14="http://schemas.microsoft.com/office/powerpoint/2010/main" val="1487785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388" y="905340"/>
            <a:ext cx="7462982" cy="5914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7" y="2484582"/>
            <a:ext cx="4592025" cy="4068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054" y="30104"/>
            <a:ext cx="1828800" cy="8001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4726" y="969117"/>
            <a:ext cx="4682837" cy="1451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поводок имеет амортизирующий эластичный пояс, высококачественный двухслойный нейлон и неопрен.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Ручка - для дополнительного комфорта.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Мягко исправляя рывки вашей собаки, этот поводок амортизирует удары.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683467" y="197325"/>
            <a:ext cx="4330303" cy="16363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НЕЙЛОН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высококачественный нейлон, устойчивый к истиранию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ручка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ягкая ручка из неопрена для мягкого захвата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Эластичный BUNGEE ANTI-SHOCK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ягко исправляя рывки собаки, BUNGEE поводок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поглощение ударов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8763" y="1976750"/>
            <a:ext cx="3906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 </a:t>
            </a:r>
            <a:endParaRPr lang="ru-RU" altLang="ru-RU" sz="12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нодированный </a:t>
            </a: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цинковый </a:t>
            </a:r>
            <a:endParaRPr lang="ru-RU" altLang="ru-RU" sz="1200" dirty="0" smtClean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сплав </a:t>
            </a:r>
            <a:r>
              <a:rPr lang="ru-RU" alt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тяжелых условий эксплуатации на 360 ° поворотный крючок, предотвращающий спутывание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3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17159"/>
              </p:ext>
            </p:extLst>
          </p:nvPr>
        </p:nvGraphicFramePr>
        <p:xfrm>
          <a:off x="849747" y="1660238"/>
          <a:ext cx="10797309" cy="3072760"/>
        </p:xfrm>
        <a:graphic>
          <a:graphicData uri="http://schemas.openxmlformats.org/drawingml/2006/table">
            <a:tbl>
              <a:tblPr/>
              <a:tblGrid>
                <a:gridCol w="1256145">
                  <a:extLst>
                    <a:ext uri="{9D8B030D-6E8A-4147-A177-3AD203B41FA5}">
                      <a16:colId xmlns:a16="http://schemas.microsoft.com/office/drawing/2014/main" val="269731015"/>
                    </a:ext>
                  </a:extLst>
                </a:gridCol>
                <a:gridCol w="3870037">
                  <a:extLst>
                    <a:ext uri="{9D8B030D-6E8A-4147-A177-3AD203B41FA5}">
                      <a16:colId xmlns:a16="http://schemas.microsoft.com/office/drawing/2014/main" val="3066470962"/>
                    </a:ext>
                  </a:extLst>
                </a:gridCol>
                <a:gridCol w="2900218">
                  <a:extLst>
                    <a:ext uri="{9D8B030D-6E8A-4147-A177-3AD203B41FA5}">
                      <a16:colId xmlns:a16="http://schemas.microsoft.com/office/drawing/2014/main" val="2285610445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413461565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48554411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415442488"/>
                    </a:ext>
                  </a:extLst>
                </a:gridCol>
              </a:tblGrid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сокращенное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номенклатуры 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ОПТ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474305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80242012013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неопрен 2.0*120см, черный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220.48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330.72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431143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80242012011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неопрен  2.0*120см, красный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220.48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330.72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892319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80242012014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неопрен 2.0*120см, розовый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220.48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330.72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2008333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80242012026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неопрен 2.0*120см, серый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220.48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330.72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238968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80242012012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неопрен  2.0*120см, голубой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220.48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330.72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15591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80272505513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BUNGEE двухслойный неопрен+нейлон с ручкой  2.5*55см, черный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239.96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359.94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016305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80273805513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Поводок HARLEM BUNGEE двухслойный неопрен+нейлон с ручкой  3.8*55см, черный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GimDog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316.11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474.16</a:t>
                      </a:r>
                    </a:p>
                  </a:txBody>
                  <a:tcPr marL="3893" marR="3893" marT="38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34763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71" y="83848"/>
            <a:ext cx="25812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7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26836" cy="72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4" y="1"/>
            <a:ext cx="5505450" cy="685799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454" y="914045"/>
            <a:ext cx="10686473" cy="10515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шлея изготовлена ​​из мягкого, устойчивого к истиранию нейлона.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более удобную посадку и меньшее давление вокруг шеи для облегчения тренировок и занятий на свежем воздухе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 верхней пряжкой, которая быстро закрывается и остается на месте. Разработан с регулируемыми трехсторонними нагрудными ремнями для быстрой регулировки и подгонки под любой обхват размеры. Прочная строчка для долговечного качества и два металлических D-образных кольца для надежной фиксации.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13814" y="2098646"/>
            <a:ext cx="5319860" cy="12670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НЕЙЛОН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высококачественный нейлон, устойчивый к истиранию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максимальной безопасности и комфорта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Регулируемые трехсторонние нагрудные ремни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13814" y="4033716"/>
            <a:ext cx="4858326" cy="6206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и легкая пластиковая пряжка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ластиковая верхняя пряжка, которая быстро щелкает и остается на месте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3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_Brands_Pet_Europe 2013">
  <a:themeElements>
    <a:clrScheme name="Spectrum_Brands_Pet_Europ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DAB26"/>
      </a:accent1>
      <a:accent2>
        <a:srgbClr val="0038A9"/>
      </a:accent2>
      <a:accent3>
        <a:srgbClr val="FAE000"/>
      </a:accent3>
      <a:accent4>
        <a:srgbClr val="DC291E"/>
      </a:accent4>
      <a:accent5>
        <a:srgbClr val="AB8A66"/>
      </a:accent5>
      <a:accent6>
        <a:srgbClr val="BECD02"/>
      </a:accent6>
      <a:hlink>
        <a:srgbClr val="0000FF"/>
      </a:hlink>
      <a:folHlink>
        <a:srgbClr val="FF00FF"/>
      </a:folHlink>
    </a:clrScheme>
    <a:fontScheme name="Spectrum_Brands_Pet_Europe 201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ectrum_Brands_Pet_Europ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16325</TotalTime>
  <Words>1840</Words>
  <Application>Microsoft Office PowerPoint</Application>
  <PresentationFormat>Широкоэкранный</PresentationFormat>
  <Paragraphs>516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Microsoft YaHei</vt:lpstr>
      <vt:lpstr>Arial</vt:lpstr>
      <vt:lpstr>Calibri</vt:lpstr>
      <vt:lpstr>Helvetica</vt:lpstr>
      <vt:lpstr>Times New Roman</vt:lpstr>
      <vt:lpstr>Wingdings</vt:lpstr>
      <vt:lpstr>Spectrum_Brands_Pet_Europe 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</dc:title>
  <dc:creator>Солдатова Юлия</dc:creator>
  <cp:lastModifiedBy>Наумова Кристина</cp:lastModifiedBy>
  <cp:revision>1017</cp:revision>
  <cp:lastPrinted>2018-11-05T08:49:00Z</cp:lastPrinted>
  <dcterms:created xsi:type="dcterms:W3CDTF">2018-11-01T12:23:11Z</dcterms:created>
  <dcterms:modified xsi:type="dcterms:W3CDTF">2021-06-03T06:47:20Z</dcterms:modified>
</cp:coreProperties>
</file>