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2145704226" r:id="rId3"/>
    <p:sldId id="2145704242" r:id="rId4"/>
    <p:sldId id="2145704231" r:id="rId5"/>
    <p:sldId id="2145704235" r:id="rId6"/>
    <p:sldId id="30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94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DEB52-EEAE-4FB5-4275-3FFFFD44C2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1B90E6-7B7E-9B32-E082-DE3A75EEE1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0C81F-C751-6604-8DA6-E6826398F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8A31-787A-403F-8BD7-3FB6F177579B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B2289-4FD4-E872-B0AC-2B1A8BEA5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7B5CE-20F4-5D39-BE18-A5FC56E50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6FFB-3139-4F95-89CA-902BB189F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29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F34C-B679-45D7-CD0A-90DEB6EA0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056FA0-3A1F-47B4-7D44-4A7A956B9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1506E-B8EC-6858-1230-639476CBD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8A31-787A-403F-8BD7-3FB6F177579B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68E0F-7AE8-897B-0651-59EED35AD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A8597-0829-48B3-11CF-3B7751A2C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6FFB-3139-4F95-89CA-902BB189F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69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450F49-EDF6-19FB-E933-0FD45D88E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4A25CC-8F0F-96AB-9CBE-D53B9125E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ADAAF-32A9-EAD5-A281-276124F43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8A31-787A-403F-8BD7-3FB6F177579B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A2337-E0A1-FE3C-0EDE-3791DAF6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7FF87-93E8-D951-8A34-3C67AE9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6FFB-3139-4F95-89CA-902BB189F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37491-48A3-BEB5-38D9-FF4920DB7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C5ED8-CFFF-4518-3221-2FEC55F11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C2E3D-B636-A036-65B8-17C98AA65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8A31-787A-403F-8BD7-3FB6F177579B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EF0EB-C6A6-57C5-41B9-D390574A2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82794-5D68-9367-9E68-09A6DCF6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6FFB-3139-4F95-89CA-902BB189F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82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EF3B1-B1E4-5DE8-9DEC-C7D569396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CB381-168C-AFCB-94B6-846F8093A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E786C-BF4A-E507-6492-E8C3BB966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8A31-787A-403F-8BD7-3FB6F177579B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638B2-09BB-6BE8-62AF-FF092B0E5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44548-1A89-4B63-D1DA-76086F92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6FFB-3139-4F95-89CA-902BB189F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457E4-615F-D8D1-5701-F08575974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BD7E4-BBDF-09D6-AC6A-22AC01455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B2845-6E50-0189-3D17-FE7147E59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E64246-A2A2-343A-E568-FB175CE2D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8A31-787A-403F-8BD7-3FB6F177579B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6D5D2-688D-1260-6CF9-F6E885031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30CDFA-3D80-DC2D-E741-7A77EC95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6FFB-3139-4F95-89CA-902BB189F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48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757DE-67C2-39BE-70B9-6DCB40B40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6B9A1B-EE00-24D5-08D4-E8B5A500B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E67BA-526D-42A9-30A0-A19C728E8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17241-1881-CC14-9AA9-7604ADD16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6FF187-2953-74B3-44F4-DD095AF621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F6AB15-1CF0-F59B-BEEE-442123B2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8A31-787A-403F-8BD7-3FB6F177579B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AD69D-A38E-E3D2-F645-04FB845E1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64231A-AA57-FF1F-72A6-D16139600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6FFB-3139-4F95-89CA-902BB189F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FB826-A3D3-0487-140B-E368BCC28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58C705-FEA9-A55D-AA2F-E5967CC2E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8A31-787A-403F-8BD7-3FB6F177579B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DC14CE-0F13-D77B-6438-070DABA8A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52240D-83E0-05CD-5D2D-2D0C9D05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6FFB-3139-4F95-89CA-902BB189F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7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192CA2-407D-A93B-BC79-E99C653D3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8A31-787A-403F-8BD7-3FB6F177579B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4E46EA-E50C-D041-594C-24F9EF9EB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2D127-D523-11AE-7D93-4B2E0FE1B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6FFB-3139-4F95-89CA-902BB189F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64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699A9-06BD-A4BD-367C-4190D93A2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454A5-2E01-4152-1BB8-8697200C8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88151F-EC55-67B1-6A54-0BB150825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303AA-B797-45B0-B1DB-A249DE8DB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8A31-787A-403F-8BD7-3FB6F177579B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18BB8D-1232-57EA-316F-A90A53822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F351A0-4E2F-0CC3-2A01-F67C6EE95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6FFB-3139-4F95-89CA-902BB189F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0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F0399-C3AC-2EE8-240D-403D838B4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7C9733-4EE0-36F9-4870-1E2C95C2B9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DDCAE3-66A7-FC85-B376-D734283FD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A6D825-E3D1-6248-BAEA-446A81653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8A31-787A-403F-8BD7-3FB6F177579B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994B1-BFE2-C244-A109-725223BDB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836C0-334E-24E9-8711-2915F3F7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6FFB-3139-4F95-89CA-902BB189F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30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893658-2DC6-2D51-D007-0A29361B4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735B5-C8EB-C86B-C295-D27CCEAB4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D86C4-4E00-3E0C-BDAC-93FFC35487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EB8A31-787A-403F-8BD7-3FB6F177579B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4BC0F-6F95-8161-2643-556D4526C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92873-79F0-85C2-4735-83A26A9E4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F66FFB-3139-4F95-89CA-902BB189F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2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4607509-320B-57A1-7F17-FAA71159DF71}"/>
              </a:ext>
            </a:extLst>
          </p:cNvPr>
          <p:cNvSpPr/>
          <p:nvPr/>
        </p:nvSpPr>
        <p:spPr>
          <a:xfrm>
            <a:off x="0" y="0"/>
            <a:ext cx="12192000" cy="55158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A4E2F37-8E76-6879-5BBD-41F606CADFEE}"/>
              </a:ext>
            </a:extLst>
          </p:cNvPr>
          <p:cNvSpPr txBox="1"/>
          <p:nvPr/>
        </p:nvSpPr>
        <p:spPr>
          <a:xfrm>
            <a:off x="363455" y="6082618"/>
            <a:ext cx="6213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GimCat Design Relaunch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55BB303-A2EB-271A-78AE-0511D11C5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0" b="16160"/>
          <a:stretch/>
        </p:blipFill>
        <p:spPr>
          <a:xfrm>
            <a:off x="0" y="0"/>
            <a:ext cx="12192000" cy="5515897"/>
          </a:xfrm>
          <a:prstGeom prst="rect">
            <a:avLst/>
          </a:prstGeom>
        </p:spPr>
      </p:pic>
      <p:pic>
        <p:nvPicPr>
          <p:cNvPr id="7" name="Grafik 6" descr="Ein Bild, das Silhouette, Katze, Säugetier enthält.&#10;&#10;Automatisch generierte Beschreibung">
            <a:extLst>
              <a:ext uri="{FF2B5EF4-FFF2-40B4-BE49-F238E27FC236}">
                <a16:creationId xmlns:a16="http://schemas.microsoft.com/office/drawing/2014/main" id="{5A72286C-8A3C-1ECB-9F04-078CADAB9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8719" y="5356714"/>
            <a:ext cx="1293281" cy="150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6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975FF-7125-FAB5-A1E3-23AC9B880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rafik 52">
            <a:extLst>
              <a:ext uri="{FF2B5EF4-FFF2-40B4-BE49-F238E27FC236}">
                <a16:creationId xmlns:a16="http://schemas.microsoft.com/office/drawing/2014/main" id="{F2C07845-70D5-984F-9847-C98A491D8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1" y="2175250"/>
            <a:ext cx="4114799" cy="2717753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FFD1E525-9293-109F-E987-07DA7390C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864" y="2072640"/>
            <a:ext cx="5711576" cy="2841701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E97B4591-6591-5D5E-6D55-2FF9A46DD00C}"/>
              </a:ext>
            </a:extLst>
          </p:cNvPr>
          <p:cNvSpPr/>
          <p:nvPr/>
        </p:nvSpPr>
        <p:spPr>
          <a:xfrm>
            <a:off x="995680" y="1971040"/>
            <a:ext cx="2234280" cy="28130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25C51B-69E5-EBDA-B21C-2E01D0794740}"/>
              </a:ext>
            </a:extLst>
          </p:cNvPr>
          <p:cNvSpPr txBox="1"/>
          <p:nvPr/>
        </p:nvSpPr>
        <p:spPr>
          <a:xfrm>
            <a:off x="772160" y="5197857"/>
            <a:ext cx="11251773" cy="1152143"/>
          </a:xfrm>
          <a:prstGeom prst="rect">
            <a:avLst/>
          </a:prstGeom>
          <a:ln w="3175">
            <a:miter lim="400000"/>
          </a:ln>
        </p:spPr>
        <p:txBody>
          <a:bodyPr lIns="0" tIns="0" rIns="0" bIns="0" anchor="t"/>
          <a:lstStyle>
            <a:defPPr>
              <a:defRPr lang="de-DE"/>
            </a:defPPr>
            <a:lvl1pPr marL="285750" indent="-285750" defTabSz="1279858">
              <a:lnSpc>
                <a:spcPct val="120000"/>
              </a:lnSpc>
              <a:buFontTx/>
              <a:buChar char="-"/>
              <a:defRPr sz="1600" spc="-16">
                <a:latin typeface="Case" panose="020B0504000000000000" pitchFamily="34" charset="77"/>
                <a:ea typeface="Arial"/>
                <a:cs typeface="Gotham-Book" pitchFamily="2" charset="0"/>
              </a:defRPr>
            </a:lvl1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Strengthening the categories impulse, indulgence, emotionality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Designing unique (category-relevant) packaging elements and creating better navigation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Enrich strong brand bracket and expertise with emotion and approachability and thus serve category codes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Increase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GimCat's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brand relevance in all segments and differentiate it more strongly from the competition</a:t>
            </a:r>
            <a:endParaRPr kumimoji="0" lang="de-DE" sz="1800" i="0" u="none" strike="noStrike" kern="1200" cap="none" spc="-16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04EDC76-FA14-5561-5DB5-ED1AB351D8A2}"/>
              </a:ext>
            </a:extLst>
          </p:cNvPr>
          <p:cNvSpPr txBox="1"/>
          <p:nvPr/>
        </p:nvSpPr>
        <p:spPr>
          <a:xfrm>
            <a:off x="-1" y="894779"/>
            <a:ext cx="555840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  <a:latin typeface="Lato" panose="020F0502020204030203" pitchFamily="34" charset="0"/>
              </a:rPr>
              <a:t>Goals: </a:t>
            </a:r>
            <a:r>
              <a:rPr lang="de-DE" sz="3200" b="1" dirty="0" err="1">
                <a:solidFill>
                  <a:schemeClr val="bg1"/>
                </a:solidFill>
                <a:latin typeface="Lato" panose="020F0502020204030203" pitchFamily="34" charset="0"/>
              </a:rPr>
              <a:t>Designrelaunch</a:t>
            </a:r>
            <a:endParaRPr lang="de-DE" sz="32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96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975FF-7125-FAB5-A1E3-23AC9B880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E325C51B-69E5-EBDA-B21C-2E01D0794740}"/>
              </a:ext>
            </a:extLst>
          </p:cNvPr>
          <p:cNvSpPr txBox="1"/>
          <p:nvPr/>
        </p:nvSpPr>
        <p:spPr>
          <a:xfrm>
            <a:off x="629920" y="5276054"/>
            <a:ext cx="10932159" cy="1152143"/>
          </a:xfrm>
          <a:prstGeom prst="rect">
            <a:avLst/>
          </a:prstGeom>
          <a:ln w="3175">
            <a:miter lim="400000"/>
          </a:ln>
        </p:spPr>
        <p:txBody>
          <a:bodyPr lIns="0" tIns="0" rIns="0" bIns="0" anchor="t"/>
          <a:lstStyle>
            <a:defPPr>
              <a:defRPr lang="de-DE"/>
            </a:defPPr>
            <a:lvl1pPr marL="285750" indent="-285750" defTabSz="1279858">
              <a:lnSpc>
                <a:spcPct val="120000"/>
              </a:lnSpc>
              <a:buFontTx/>
              <a:buChar char="-"/>
              <a:defRPr sz="1600" spc="-16">
                <a:latin typeface="Case" panose="020B0504000000000000" pitchFamily="34" charset="77"/>
                <a:ea typeface="Arial"/>
                <a:cs typeface="Gotham-Book" pitchFamily="2" charset="0"/>
              </a:defRPr>
            </a:lvl1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With the trend: strong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colours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attract attention &amp; convey emotionality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Segment-typical attributes such as emotionality, impulse, fun &amp; pampering are significantly strengthened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Genuine, high-quality &amp; own cat &amp; product images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emphasise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the individuality &amp; premium character of the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GimCat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brand</a:t>
            </a:r>
            <a:endParaRPr kumimoji="0" lang="de-DE" sz="1800" i="0" u="none" strike="noStrike" kern="1200" cap="none" spc="-16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04EDC76-FA14-5561-5DB5-ED1AB351D8A2}"/>
              </a:ext>
            </a:extLst>
          </p:cNvPr>
          <p:cNvSpPr txBox="1"/>
          <p:nvPr/>
        </p:nvSpPr>
        <p:spPr>
          <a:xfrm>
            <a:off x="0" y="894779"/>
            <a:ext cx="555840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3200" b="1" dirty="0" err="1">
                <a:solidFill>
                  <a:schemeClr val="bg1"/>
                </a:solidFill>
                <a:latin typeface="Lato" panose="020F0502020204030203" pitchFamily="34" charset="0"/>
              </a:rPr>
              <a:t>Our</a:t>
            </a:r>
            <a:r>
              <a:rPr lang="de-DE" sz="3200" b="1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de-DE" sz="3200" b="1" dirty="0" err="1">
                <a:solidFill>
                  <a:schemeClr val="bg1"/>
                </a:solidFill>
                <a:latin typeface="Lato" panose="020F0502020204030203" pitchFamily="34" charset="0"/>
              </a:rPr>
              <a:t>new</a:t>
            </a:r>
            <a:r>
              <a:rPr lang="de-DE" sz="3200" b="1" dirty="0">
                <a:solidFill>
                  <a:schemeClr val="bg1"/>
                </a:solidFill>
                <a:latin typeface="Lato" panose="020F0502020204030203" pitchFamily="34" charset="0"/>
              </a:rPr>
              <a:t> Snack-Design</a:t>
            </a:r>
          </a:p>
        </p:txBody>
      </p:sp>
      <p:pic>
        <p:nvPicPr>
          <p:cNvPr id="4" name="Grafik 3" descr="Ein Bild, das Text, Cartoon, Grafikdesign enthält.&#10;&#10;Automatisch generierte Beschreibung">
            <a:extLst>
              <a:ext uri="{FF2B5EF4-FFF2-40B4-BE49-F238E27FC236}">
                <a16:creationId xmlns:a16="http://schemas.microsoft.com/office/drawing/2014/main" id="{E8E4818C-E3B9-A76A-8C20-02A5726413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" t="32209" r="5923" b="33825"/>
          <a:stretch/>
        </p:blipFill>
        <p:spPr>
          <a:xfrm>
            <a:off x="0" y="1882211"/>
            <a:ext cx="12187694" cy="309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6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85AF7-FC00-093A-2281-9E4ED759A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4512F28D-A741-25FB-5DE2-B651011F9D52}"/>
              </a:ext>
            </a:extLst>
          </p:cNvPr>
          <p:cNvSpPr txBox="1"/>
          <p:nvPr/>
        </p:nvSpPr>
        <p:spPr>
          <a:xfrm>
            <a:off x="0" y="894779"/>
            <a:ext cx="555752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New Design: Elements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A28CAC3-20E9-FD11-5DA6-67C67A048E81}"/>
              </a:ext>
            </a:extLst>
          </p:cNvPr>
          <p:cNvSpPr txBox="1"/>
          <p:nvPr/>
        </p:nvSpPr>
        <p:spPr>
          <a:xfrm>
            <a:off x="763204" y="6247217"/>
            <a:ext cx="10210800" cy="300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22806" rIns="0" bIns="0" rtlCol="0">
            <a:spAutoFit/>
          </a:bodyPr>
          <a:lstStyle/>
          <a:p>
            <a:pPr marL="8145" algn="ctr">
              <a:spcBef>
                <a:spcPts val="1453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The consistent use of design elements creates a brand typology and a brand image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! 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275B317-931F-12AC-87D5-563460F5FC64}"/>
              </a:ext>
            </a:extLst>
          </p:cNvPr>
          <p:cNvSpPr txBox="1"/>
          <p:nvPr/>
        </p:nvSpPr>
        <p:spPr>
          <a:xfrm>
            <a:off x="10140971" y="2132304"/>
            <a:ext cx="1609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Umbrella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Brand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3805EC5-808B-9B5F-D3DE-3452E7904C42}"/>
              </a:ext>
            </a:extLst>
          </p:cNvPr>
          <p:cNvSpPr txBox="1"/>
          <p:nvPr/>
        </p:nvSpPr>
        <p:spPr>
          <a:xfrm>
            <a:off x="372087" y="2259142"/>
            <a:ext cx="2545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Segment-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specific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colour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0DC8D12-D4A3-8C12-F3FB-650B00DFB3CE}"/>
              </a:ext>
            </a:extLst>
          </p:cNvPr>
          <p:cNvSpPr txBox="1"/>
          <p:nvPr/>
        </p:nvSpPr>
        <p:spPr>
          <a:xfrm>
            <a:off x="372087" y="3393142"/>
            <a:ext cx="422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Field 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of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the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sub-brand 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(+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product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image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)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E3F3C9E5-5BBB-2D2B-A446-D21655B1CE6C}"/>
              </a:ext>
            </a:extLst>
          </p:cNvPr>
          <p:cNvCxnSpPr/>
          <p:nvPr/>
        </p:nvCxnSpPr>
        <p:spPr>
          <a:xfrm flipH="1">
            <a:off x="6855196" y="4835652"/>
            <a:ext cx="121920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56C408FC-9C92-C881-2CC5-76FD581C1507}"/>
              </a:ext>
            </a:extLst>
          </p:cNvPr>
          <p:cNvSpPr txBox="1"/>
          <p:nvPr/>
        </p:nvSpPr>
        <p:spPr>
          <a:xfrm>
            <a:off x="10140970" y="4535204"/>
            <a:ext cx="991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Benefits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28E2354-A1EF-DBEB-C0A9-245977921665}"/>
              </a:ext>
            </a:extLst>
          </p:cNvPr>
          <p:cNvSpPr txBox="1"/>
          <p:nvPr/>
        </p:nvSpPr>
        <p:spPr>
          <a:xfrm>
            <a:off x="372087" y="4620602"/>
            <a:ext cx="216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Cat 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pictures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99050253-2B5B-388A-5357-F829D0440156}"/>
              </a:ext>
            </a:extLst>
          </p:cNvPr>
          <p:cNvCxnSpPr/>
          <p:nvPr/>
        </p:nvCxnSpPr>
        <p:spPr>
          <a:xfrm flipH="1">
            <a:off x="7065053" y="4270195"/>
            <a:ext cx="121920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D551B069-C207-DD39-453E-E98751EEDE08}"/>
              </a:ext>
            </a:extLst>
          </p:cNvPr>
          <p:cNvSpPr txBox="1"/>
          <p:nvPr/>
        </p:nvSpPr>
        <p:spPr>
          <a:xfrm>
            <a:off x="10129750" y="3357092"/>
            <a:ext cx="1989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Variety</a:t>
            </a:r>
          </a:p>
        </p:txBody>
      </p:sp>
      <p:pic>
        <p:nvPicPr>
          <p:cNvPr id="10" name="Grafik 9" descr="Ein Bild, das Text, Katze enthält.&#10;&#10;Automatisch generierte Beschreibung">
            <a:extLst>
              <a:ext uri="{FF2B5EF4-FFF2-40B4-BE49-F238E27FC236}">
                <a16:creationId xmlns:a16="http://schemas.microsoft.com/office/drawing/2014/main" id="{FAF4F72F-1CAA-DA1D-958E-29AE45B5F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813" y="2196936"/>
            <a:ext cx="1539656" cy="2711467"/>
          </a:xfrm>
          <a:prstGeom prst="rect">
            <a:avLst/>
          </a:prstGeom>
        </p:spPr>
      </p:pic>
      <p:pic>
        <p:nvPicPr>
          <p:cNvPr id="13" name="Grafik 12" descr="Ein Bild, das Text, Katze, Kleine bis mittelgroße Katzen, Katzen enthält.&#10;&#10;Automatisch generierte Beschreibung">
            <a:extLst>
              <a:ext uri="{FF2B5EF4-FFF2-40B4-BE49-F238E27FC236}">
                <a16:creationId xmlns:a16="http://schemas.microsoft.com/office/drawing/2014/main" id="{570A153A-E28C-E5BE-1C94-CD97AF784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012" y="2166179"/>
            <a:ext cx="1684020" cy="2767584"/>
          </a:xfrm>
          <a:prstGeom prst="rect">
            <a:avLst/>
          </a:prstGeom>
        </p:spPr>
      </p:pic>
      <p:pic>
        <p:nvPicPr>
          <p:cNvPr id="21" name="Grafik 20" descr="Ein Bild, das Text, Katze, Katzen, Kleine bis mittelgroße Katzen enthält.&#10;&#10;Automatisch generierte Beschreibung">
            <a:extLst>
              <a:ext uri="{FF2B5EF4-FFF2-40B4-BE49-F238E27FC236}">
                <a16:creationId xmlns:a16="http://schemas.microsoft.com/office/drawing/2014/main" id="{C1D4CAF0-490E-9093-F8DE-221C312C49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585" y="2202332"/>
            <a:ext cx="1536592" cy="2706071"/>
          </a:xfrm>
          <a:prstGeom prst="rect">
            <a:avLst/>
          </a:prstGeom>
        </p:spPr>
      </p:pic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97342365-7E6B-E939-04C5-876391A370E9}"/>
              </a:ext>
            </a:extLst>
          </p:cNvPr>
          <p:cNvCxnSpPr>
            <a:cxnSpLocks/>
          </p:cNvCxnSpPr>
          <p:nvPr/>
        </p:nvCxnSpPr>
        <p:spPr>
          <a:xfrm flipV="1">
            <a:off x="2265114" y="4307625"/>
            <a:ext cx="1547152" cy="486382"/>
          </a:xfrm>
          <a:prstGeom prst="straightConnector1">
            <a:avLst/>
          </a:prstGeom>
          <a:ln w="63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72F35ED3-BB93-9E72-CE3E-8BFD38E3169F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917235" y="2428419"/>
            <a:ext cx="2522780" cy="53193"/>
          </a:xfrm>
          <a:prstGeom prst="straightConnector1">
            <a:avLst/>
          </a:prstGeom>
          <a:ln w="63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9643828A-C30C-B04A-C6EE-7F3933CEA257}"/>
              </a:ext>
            </a:extLst>
          </p:cNvPr>
          <p:cNvSpPr txBox="1"/>
          <p:nvPr/>
        </p:nvSpPr>
        <p:spPr>
          <a:xfrm>
            <a:off x="372087" y="2516592"/>
            <a:ext cx="18365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Creates emotionality, clear navigation of the segment</a:t>
            </a:r>
            <a:endParaRPr lang="de-DE" sz="105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CC77A43C-1F1B-07B7-5B5A-60EB9948F1C6}"/>
              </a:ext>
            </a:extLst>
          </p:cNvPr>
          <p:cNvSpPr txBox="1"/>
          <p:nvPr/>
        </p:nvSpPr>
        <p:spPr>
          <a:xfrm>
            <a:off x="372087" y="4901392"/>
            <a:ext cx="206616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Specially shot, high-quality cats in motion </a:t>
            </a:r>
            <a:r>
              <a:rPr lang="en-US" sz="105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emphasise</a:t>
            </a:r>
            <a:r>
              <a:rPr lang="en-US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the individuality of the brand and segments and underline the premium character </a:t>
            </a:r>
            <a:endParaRPr lang="de-DE" sz="105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11A126FF-C8E1-DCD7-AA41-10678DC084BF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7904860" y="2301581"/>
            <a:ext cx="2236111" cy="299527"/>
          </a:xfrm>
          <a:prstGeom prst="straightConnector1">
            <a:avLst/>
          </a:prstGeom>
          <a:ln w="63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2CFD6AEA-FABF-2CA0-7A98-BA1938388985}"/>
              </a:ext>
            </a:extLst>
          </p:cNvPr>
          <p:cNvSpPr txBox="1"/>
          <p:nvPr/>
        </p:nvSpPr>
        <p:spPr>
          <a:xfrm>
            <a:off x="10140970" y="2366909"/>
            <a:ext cx="16885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Contrast with background </a:t>
            </a:r>
            <a:r>
              <a:rPr lang="en-US" sz="105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colours</a:t>
            </a:r>
            <a:r>
              <a:rPr lang="en-US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brings the logo into focus &amp; creates high </a:t>
            </a:r>
            <a:r>
              <a:rPr lang="en-US" sz="105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recognisability</a:t>
            </a:r>
            <a:endParaRPr lang="de-DE" sz="105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46" name="Grafik 45" descr="Ein Bild, das Text, Katzen, Kleine bis mittelgroße Katzen, Katze enthält.&#10;&#10;Automatisch generierte Beschreibung">
            <a:extLst>
              <a:ext uri="{FF2B5EF4-FFF2-40B4-BE49-F238E27FC236}">
                <a16:creationId xmlns:a16="http://schemas.microsoft.com/office/drawing/2014/main" id="{AA083BEF-F391-F600-85E3-C7765183D4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765" y="4535204"/>
            <a:ext cx="976818" cy="1720261"/>
          </a:xfrm>
          <a:prstGeom prst="rect">
            <a:avLst/>
          </a:prstGeom>
        </p:spPr>
      </p:pic>
      <p:sp>
        <p:nvSpPr>
          <p:cNvPr id="47" name="Textfeld 46">
            <a:extLst>
              <a:ext uri="{FF2B5EF4-FFF2-40B4-BE49-F238E27FC236}">
                <a16:creationId xmlns:a16="http://schemas.microsoft.com/office/drawing/2014/main" id="{355E9D33-2362-321B-7DD2-CA100A6650DE}"/>
              </a:ext>
            </a:extLst>
          </p:cNvPr>
          <p:cNvSpPr txBox="1"/>
          <p:nvPr/>
        </p:nvSpPr>
        <p:spPr>
          <a:xfrm>
            <a:off x="386578" y="3658284"/>
            <a:ext cx="205167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Forms a strong brand bracket, fonts create product identities &amp; emotionality</a:t>
            </a:r>
            <a:endParaRPr lang="de-DE" sz="105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E2BCB468-333B-E0BF-CB86-722377EEABC3}"/>
              </a:ext>
            </a:extLst>
          </p:cNvPr>
          <p:cNvCxnSpPr>
            <a:cxnSpLocks/>
            <a:stCxn id="30" idx="1"/>
          </p:cNvCxnSpPr>
          <p:nvPr/>
        </p:nvCxnSpPr>
        <p:spPr>
          <a:xfrm flipH="1">
            <a:off x="8234551" y="3526369"/>
            <a:ext cx="1895199" cy="88622"/>
          </a:xfrm>
          <a:prstGeom prst="straightConnector1">
            <a:avLst/>
          </a:prstGeom>
          <a:ln w="63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feld 51">
            <a:extLst>
              <a:ext uri="{FF2B5EF4-FFF2-40B4-BE49-F238E27FC236}">
                <a16:creationId xmlns:a16="http://schemas.microsoft.com/office/drawing/2014/main" id="{DB4CE197-4337-8397-A672-26BC45EAD42A}"/>
              </a:ext>
            </a:extLst>
          </p:cNvPr>
          <p:cNvSpPr txBox="1"/>
          <p:nvPr/>
        </p:nvSpPr>
        <p:spPr>
          <a:xfrm>
            <a:off x="10140971" y="3614991"/>
            <a:ext cx="16885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Strong </a:t>
            </a:r>
            <a:r>
              <a:rPr lang="en-US" sz="105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colours</a:t>
            </a:r>
            <a:r>
              <a:rPr lang="en-US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for clear coding &amp; navigation </a:t>
            </a:r>
            <a:endParaRPr lang="de-DE" sz="105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cxnSp>
        <p:nvCxnSpPr>
          <p:cNvPr id="53" name="Gerade Verbindung mit Pfeil 52">
            <a:extLst>
              <a:ext uri="{FF2B5EF4-FFF2-40B4-BE49-F238E27FC236}">
                <a16:creationId xmlns:a16="http://schemas.microsoft.com/office/drawing/2014/main" id="{69720949-EC51-54EB-9D34-DD2B225B0789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8439602" y="4508613"/>
            <a:ext cx="1701368" cy="195868"/>
          </a:xfrm>
          <a:prstGeom prst="straightConnector1">
            <a:avLst/>
          </a:prstGeom>
          <a:ln w="63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feld 59">
            <a:extLst>
              <a:ext uri="{FF2B5EF4-FFF2-40B4-BE49-F238E27FC236}">
                <a16:creationId xmlns:a16="http://schemas.microsoft.com/office/drawing/2014/main" id="{CEA665DD-19EE-88B1-DE6D-DE2E75D367E4}"/>
              </a:ext>
            </a:extLst>
          </p:cNvPr>
          <p:cNvSpPr txBox="1"/>
          <p:nvPr/>
        </p:nvSpPr>
        <p:spPr>
          <a:xfrm>
            <a:off x="10140970" y="4766309"/>
            <a:ext cx="16885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Relevant &amp; </a:t>
            </a:r>
            <a:r>
              <a:rPr lang="de-DE" sz="105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structured</a:t>
            </a:r>
            <a:endParaRPr lang="de-DE" sz="105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cxnSp>
        <p:nvCxnSpPr>
          <p:cNvPr id="61" name="Gerade Verbindung mit Pfeil 60">
            <a:extLst>
              <a:ext uri="{FF2B5EF4-FFF2-40B4-BE49-F238E27FC236}">
                <a16:creationId xmlns:a16="http://schemas.microsoft.com/office/drawing/2014/main" id="{379461E7-9EE4-57F3-8EB4-60EAEA8FC941}"/>
              </a:ext>
            </a:extLst>
          </p:cNvPr>
          <p:cNvCxnSpPr>
            <a:cxnSpLocks/>
          </p:cNvCxnSpPr>
          <p:nvPr/>
        </p:nvCxnSpPr>
        <p:spPr>
          <a:xfrm flipV="1">
            <a:off x="3625520" y="3277058"/>
            <a:ext cx="373492" cy="285361"/>
          </a:xfrm>
          <a:prstGeom prst="straightConnector1">
            <a:avLst/>
          </a:prstGeom>
          <a:ln w="63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39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6" grpId="0"/>
      <p:bldP spid="18" grpId="0"/>
      <p:bldP spid="20" grpId="0"/>
      <p:bldP spid="28" grpId="0"/>
      <p:bldP spid="30" grpId="0"/>
      <p:bldP spid="33" grpId="0"/>
      <p:bldP spid="34" grpId="0"/>
      <p:bldP spid="39" grpId="0"/>
      <p:bldP spid="47" grpId="0"/>
      <p:bldP spid="52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975FF-7125-FAB5-A1E3-23AC9B880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C04EDC76-FA14-5561-5DB5-ED1AB351D8A2}"/>
              </a:ext>
            </a:extLst>
          </p:cNvPr>
          <p:cNvSpPr txBox="1"/>
          <p:nvPr/>
        </p:nvSpPr>
        <p:spPr>
          <a:xfrm>
            <a:off x="0" y="894779"/>
            <a:ext cx="555840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  <a:latin typeface="Lato" panose="020F0502020204030203" pitchFamily="34" charset="0"/>
              </a:rPr>
              <a:t>Feedback &amp; Diskussion</a:t>
            </a:r>
          </a:p>
        </p:txBody>
      </p:sp>
      <p:pic>
        <p:nvPicPr>
          <p:cNvPr id="4" name="Grafik 3" descr="Ein Bild, das Text, Cartoon, Grafikdesign enthält.&#10;&#10;Automatisch generierte Beschreibung">
            <a:extLst>
              <a:ext uri="{FF2B5EF4-FFF2-40B4-BE49-F238E27FC236}">
                <a16:creationId xmlns:a16="http://schemas.microsoft.com/office/drawing/2014/main" id="{E8E4818C-E3B9-A76A-8C20-02A5726413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" t="32209" r="5923" b="34191"/>
          <a:stretch/>
        </p:blipFill>
        <p:spPr>
          <a:xfrm>
            <a:off x="1538465" y="4266947"/>
            <a:ext cx="9226765" cy="2316733"/>
          </a:xfrm>
          <a:prstGeom prst="rect">
            <a:avLst/>
          </a:prstGeom>
        </p:spPr>
      </p:pic>
      <p:pic>
        <p:nvPicPr>
          <p:cNvPr id="2" name="Grafik 1" descr="Ein Bild, das Text, Essen, Im Haus enthält.&#10;&#10;Automatisch generierte Beschreibung">
            <a:extLst>
              <a:ext uri="{FF2B5EF4-FFF2-40B4-BE49-F238E27FC236}">
                <a16:creationId xmlns:a16="http://schemas.microsoft.com/office/drawing/2014/main" id="{F03806D7-96CB-BE80-0193-EF00622593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3" t="36013" r="6687" b="31298"/>
          <a:stretch/>
        </p:blipFill>
        <p:spPr>
          <a:xfrm>
            <a:off x="1757679" y="1808481"/>
            <a:ext cx="8207521" cy="215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26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Gerät enthält.&#10;&#10;Automatisch generierte Beschreibung">
            <a:extLst>
              <a:ext uri="{FF2B5EF4-FFF2-40B4-BE49-F238E27FC236}">
                <a16:creationId xmlns:a16="http://schemas.microsoft.com/office/drawing/2014/main" id="{3DA38C59-C3A7-6821-99C4-55B90F05A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362" y="5788634"/>
            <a:ext cx="2592052" cy="79042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34B0101-C636-AB45-B49A-F33D7D99ADCD}"/>
              </a:ext>
            </a:extLst>
          </p:cNvPr>
          <p:cNvSpPr txBox="1"/>
          <p:nvPr/>
        </p:nvSpPr>
        <p:spPr>
          <a:xfrm>
            <a:off x="390832" y="5899355"/>
            <a:ext cx="30602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i="0" u="none" strike="noStrike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H. von Gimborn GmbH</a:t>
            </a:r>
          </a:p>
          <a:p>
            <a:r>
              <a:rPr lang="de-DE" sz="1800" b="0" i="0" u="none" strike="noStrike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Albert-Einstein-Straße 6            </a:t>
            </a:r>
          </a:p>
          <a:p>
            <a:r>
              <a:rPr lang="de-DE" sz="1800" b="0" i="0" u="none" strike="noStrike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46446 Emmerich am Rhein</a:t>
            </a:r>
          </a:p>
          <a:p>
            <a:r>
              <a:rPr lang="de-DE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Tel. +49 (0) 2822-964-0 </a:t>
            </a:r>
          </a:p>
          <a:p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CE32D25-C138-1F8A-2F06-1FB9C23DD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6" b="15986"/>
          <a:stretch/>
        </p:blipFill>
        <p:spPr>
          <a:xfrm>
            <a:off x="0" y="0"/>
            <a:ext cx="12192000" cy="551589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F416F30-CB5A-DD78-2BB4-B25E6F71863D}"/>
              </a:ext>
            </a:extLst>
          </p:cNvPr>
          <p:cNvSpPr txBox="1"/>
          <p:nvPr/>
        </p:nvSpPr>
        <p:spPr>
          <a:xfrm rot="16200000">
            <a:off x="11035234" y="4370718"/>
            <a:ext cx="2013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Stand Juni 2023</a:t>
            </a:r>
          </a:p>
        </p:txBody>
      </p:sp>
    </p:spTree>
    <p:extLst>
      <p:ext uri="{BB962C8B-B14F-4D97-AF65-F5344CB8AC3E}">
        <p14:creationId xmlns:p14="http://schemas.microsoft.com/office/powerpoint/2010/main" val="657845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Aptos</vt:lpstr>
      <vt:lpstr>Aptos Display</vt:lpstr>
      <vt:lpstr>Arial</vt:lpstr>
      <vt:lpstr>Lato</vt:lpstr>
      <vt:lpstr>Lato Light</vt:lpstr>
      <vt:lpstr>Lato Medium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H. von Gimborn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Duikova, Olena</dc:creator>
  <cp:lastModifiedBy>Duikova, Olena</cp:lastModifiedBy>
  <cp:revision>1</cp:revision>
  <dcterms:created xsi:type="dcterms:W3CDTF">2025-05-22T10:30:19Z</dcterms:created>
  <dcterms:modified xsi:type="dcterms:W3CDTF">2025-05-22T10:32:06Z</dcterms:modified>
</cp:coreProperties>
</file>