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6" r:id="rId2"/>
    <p:sldId id="488" r:id="rId3"/>
    <p:sldId id="466" r:id="rId4"/>
    <p:sldId id="484" r:id="rId5"/>
    <p:sldId id="486" r:id="rId6"/>
    <p:sldId id="485" r:id="rId7"/>
    <p:sldId id="487" r:id="rId8"/>
    <p:sldId id="459" r:id="rId9"/>
    <p:sldId id="461" r:id="rId10"/>
    <p:sldId id="491" r:id="rId11"/>
    <p:sldId id="490" r:id="rId12"/>
    <p:sldId id="3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9926" autoAdjust="0"/>
  </p:normalViewPr>
  <p:slideViewPr>
    <p:cSldViewPr snapToGrid="0">
      <p:cViewPr varScale="1">
        <p:scale>
          <a:sx n="79" d="100"/>
          <a:sy n="79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E6DD-15F7-4855-89D6-20E686C8336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2EA8-1921-41E5-927F-3397661F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0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2EA8-1921-41E5-927F-3397661F94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9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2EA8-1921-41E5-927F-3397661F94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8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3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6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4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0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1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6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8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6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CBA-DC23-4AF4-94E6-74999E4DADB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B46E-5AF9-4D58-BCE8-2DC08C146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0" y="9753600"/>
                </a:moveTo>
                <a:lnTo>
                  <a:pt x="17348200" y="9753600"/>
                </a:lnTo>
                <a:lnTo>
                  <a:pt x="173482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1A4E6B"/>
          </a:solidFill>
        </p:spPr>
        <p:txBody>
          <a:bodyPr wrap="square" lIns="0" tIns="0" rIns="0" bIns="0" rtlCol="0"/>
          <a:lstStyle/>
          <a:p>
            <a:pPr algn="ctr"/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" y="591206"/>
            <a:ext cx="4982921" cy="47313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0" y="2051692"/>
            <a:ext cx="5199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лінійки паст та вітамінізованих таблеток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35" y="988746"/>
            <a:ext cx="546694" cy="546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1" y="2285369"/>
            <a:ext cx="2125601" cy="11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8087" y="0"/>
            <a:ext cx="186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упаковки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71" y="352203"/>
            <a:ext cx="2215575" cy="2911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770" y="3631257"/>
            <a:ext cx="2008376" cy="2675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0001" y="3225676"/>
            <a:ext cx="8793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G-419510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Вітамінізовані таблетки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Rollis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котів усіх порід сирні кульки 425г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пауч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8713" y="6389796"/>
            <a:ext cx="883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G-427270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Вітамінізовані таблетки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 Gras Bits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котів усіх порід трав'яні кульки 425г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пауч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6191" y="61556"/>
            <a:ext cx="1648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0647" y="-37965"/>
            <a:ext cx="2466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пауч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425г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524" y="3564229"/>
            <a:ext cx="1248091" cy="2874913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4873558" y="4863829"/>
            <a:ext cx="826852" cy="32101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87759" y="1848840"/>
            <a:ext cx="826852" cy="32101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418" y="490429"/>
            <a:ext cx="1206197" cy="27671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4652" y="1564665"/>
            <a:ext cx="2122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G-419121/418674***** </a:t>
            </a:r>
            <a:endParaRPr lang="ru-RU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сырные 850шт./425 г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общеукрепл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 витаминов д/котов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5155" y="4516355"/>
            <a:ext cx="1990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G-427010/417080***** </a:t>
            </a:r>
            <a:endParaRPr lang="ru-RU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GrasBits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710шт/425г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витаминизиров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табл. с травой д/кошек </a:t>
            </a:r>
          </a:p>
        </p:txBody>
      </p:sp>
    </p:spTree>
    <p:extLst>
      <p:ext uri="{BB962C8B-B14F-4D97-AF65-F5344CB8AC3E}">
        <p14:creationId xmlns:p14="http://schemas.microsoft.com/office/powerpoint/2010/main" val="103454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8087" y="0"/>
            <a:ext cx="1822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61503"/>
              </p:ext>
            </p:extLst>
          </p:nvPr>
        </p:nvGraphicFramePr>
        <p:xfrm>
          <a:off x="0" y="1160826"/>
          <a:ext cx="12192001" cy="3418180"/>
        </p:xfrm>
        <a:graphic>
          <a:graphicData uri="http://schemas.openxmlformats.org/drawingml/2006/table">
            <a:tbl>
              <a:tblPr/>
              <a:tblGrid>
                <a:gridCol w="694881">
                  <a:extLst>
                    <a:ext uri="{9D8B030D-6E8A-4147-A177-3AD203B41FA5}">
                      <a16:colId xmlns:a16="http://schemas.microsoft.com/office/drawing/2014/main" val="3122189821"/>
                    </a:ext>
                  </a:extLst>
                </a:gridCol>
                <a:gridCol w="745418">
                  <a:extLst>
                    <a:ext uri="{9D8B030D-6E8A-4147-A177-3AD203B41FA5}">
                      <a16:colId xmlns:a16="http://schemas.microsoft.com/office/drawing/2014/main" val="209272663"/>
                    </a:ext>
                  </a:extLst>
                </a:gridCol>
                <a:gridCol w="1490835">
                  <a:extLst>
                    <a:ext uri="{9D8B030D-6E8A-4147-A177-3AD203B41FA5}">
                      <a16:colId xmlns:a16="http://schemas.microsoft.com/office/drawing/2014/main" val="2269484756"/>
                    </a:ext>
                  </a:extLst>
                </a:gridCol>
                <a:gridCol w="732784">
                  <a:extLst>
                    <a:ext uri="{9D8B030D-6E8A-4147-A177-3AD203B41FA5}">
                      <a16:colId xmlns:a16="http://schemas.microsoft.com/office/drawing/2014/main" val="2789539736"/>
                    </a:ext>
                  </a:extLst>
                </a:gridCol>
                <a:gridCol w="1604543">
                  <a:extLst>
                    <a:ext uri="{9D8B030D-6E8A-4147-A177-3AD203B41FA5}">
                      <a16:colId xmlns:a16="http://schemas.microsoft.com/office/drawing/2014/main" val="3050119473"/>
                    </a:ext>
                  </a:extLst>
                </a:gridCol>
                <a:gridCol w="1427664">
                  <a:extLst>
                    <a:ext uri="{9D8B030D-6E8A-4147-A177-3AD203B41FA5}">
                      <a16:colId xmlns:a16="http://schemas.microsoft.com/office/drawing/2014/main" val="4264696035"/>
                    </a:ext>
                  </a:extLst>
                </a:gridCol>
                <a:gridCol w="581173">
                  <a:extLst>
                    <a:ext uri="{9D8B030D-6E8A-4147-A177-3AD203B41FA5}">
                      <a16:colId xmlns:a16="http://schemas.microsoft.com/office/drawing/2014/main" val="2133901351"/>
                    </a:ext>
                  </a:extLst>
                </a:gridCol>
                <a:gridCol w="3701819">
                  <a:extLst>
                    <a:ext uri="{9D8B030D-6E8A-4147-A177-3AD203B41FA5}">
                      <a16:colId xmlns:a16="http://schemas.microsoft.com/office/drawing/2014/main" val="3187445560"/>
                    </a:ext>
                  </a:extLst>
                </a:gridCol>
                <a:gridCol w="606442">
                  <a:extLst>
                    <a:ext uri="{9D8B030D-6E8A-4147-A177-3AD203B41FA5}">
                      <a16:colId xmlns:a16="http://schemas.microsoft.com/office/drawing/2014/main" val="132053438"/>
                    </a:ext>
                  </a:extLst>
                </a:gridCol>
                <a:gridCol w="606442">
                  <a:extLst>
                    <a:ext uri="{9D8B030D-6E8A-4147-A177-3AD203B41FA5}">
                      <a16:colId xmlns:a16="http://schemas.microsoft.com/office/drawing/2014/main" val="3526422080"/>
                    </a:ext>
                  </a:extLst>
                </a:gridCol>
              </a:tblGrid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Код 1С 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ШК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Постачальник 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Категорія 1го рівня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Категорія 2го рівня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Бренд 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Найменування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ОПТ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87618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G-419510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1111183837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4002064 419510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Вітамінізовані таблетки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Kase Rollis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усіх порід сирні кульки 425г пауч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688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963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63443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G-427270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1111183838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4002064 427270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Вітамінізовані таблетки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Gras Bits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усіх порід трав'яні кульки 425г пауч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901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9571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G-401010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1111183839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4002064 401010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Cheese Biotin Paste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усіх порід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ирна з біотином 100г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309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991559"/>
                  </a:ext>
                </a:extLst>
              </a:tr>
              <a:tr h="451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G-427201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1111183697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4002064 427201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Anti-hairboll malt with chicken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з чутливим травленням усіх порід мальт та курка 50г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633059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G-427218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1111183698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4002064 427218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Anti-hairboll malt with cheese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з чутливим травленням усіх порід мальт та сир 50г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710557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G-421841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1111183699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4002064 421841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Multi-vitamin 12 vitamins with cheese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усіх порід 12 вітамінів та сир 50г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832927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G-421858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1111183700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4002064 421858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Multi-vitamin 12 vitamins with tuna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усіх порід 12 вітамінів та тунець 50г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631873"/>
                  </a:ext>
                </a:extLst>
              </a:tr>
              <a:tr h="15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G-418735 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1111160187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4002064 418735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MilkBits 40 г витамин. лакомство с молоком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78335"/>
                  </a:ext>
                </a:extLst>
              </a:tr>
              <a:tr h="241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G-418742 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1111159298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4002064921877/4002064418742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GIMBORN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Ветеринарные препараты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Витамины и минералы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GimCat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Cat-Mintips 40г витамин. лакомство с кошач. мятой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1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4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0" y="9753600"/>
                </a:moveTo>
                <a:lnTo>
                  <a:pt x="17348200" y="9753600"/>
                </a:lnTo>
                <a:lnTo>
                  <a:pt x="173482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1A4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83" y="2169186"/>
            <a:ext cx="878814" cy="8788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19411" y="3695700"/>
            <a:ext cx="6353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847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58" y="1157997"/>
            <a:ext cx="5915025" cy="2085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783" y="3429000"/>
            <a:ext cx="5838217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7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4836" y="36820"/>
            <a:ext cx="2854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 новинки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2" y="3024209"/>
            <a:ext cx="10277475" cy="1085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522" y="470804"/>
            <a:ext cx="1614951" cy="34089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98" y="424747"/>
            <a:ext cx="752475" cy="3371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450" y="424747"/>
            <a:ext cx="1695450" cy="33995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2" y="5497747"/>
            <a:ext cx="10277475" cy="1085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353" y="3567134"/>
            <a:ext cx="102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961" y="4272175"/>
            <a:ext cx="1150985" cy="18438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76" y="4200487"/>
            <a:ext cx="1215349" cy="1968790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3353" y="6066889"/>
            <a:ext cx="427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серії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day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63683"/>
              </p:ext>
            </p:extLst>
          </p:nvPr>
        </p:nvGraphicFramePr>
        <p:xfrm>
          <a:off x="5904013" y="734652"/>
          <a:ext cx="5983187" cy="2186940"/>
        </p:xfrm>
        <a:graphic>
          <a:graphicData uri="http://schemas.openxmlformats.org/drawingml/2006/table">
            <a:tbl>
              <a:tblPr/>
              <a:tblGrid>
                <a:gridCol w="945619">
                  <a:extLst>
                    <a:ext uri="{9D8B030D-6E8A-4147-A177-3AD203B41FA5}">
                      <a16:colId xmlns:a16="http://schemas.microsoft.com/office/drawing/2014/main" val="1650098123"/>
                    </a:ext>
                  </a:extLst>
                </a:gridCol>
                <a:gridCol w="5037568">
                  <a:extLst>
                    <a:ext uri="{9D8B030D-6E8A-4147-A177-3AD203B41FA5}">
                      <a16:colId xmlns:a16="http://schemas.microsoft.com/office/drawing/2014/main" val="405797052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Найменування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29532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G-401010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Gim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Cat Cheese Biotin Paste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котів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усіх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порід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ирна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з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біотином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100г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45464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G-427201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Anti-hairboll malt with chicken </a:t>
                      </a: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з чутливим травленням усіх порід мальт та курка 50г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2294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G-427218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Anti-hairboll malt with cheese </a:t>
                      </a: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з чутливим травленням усіх порід мальт та сир 50г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92921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G-421841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Gim Cat DUO PASTE Multi-vitamin 12 vitamins with cheese </a:t>
                      </a: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котів усіх порід 12 вітамінів та сир 50г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59868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G-421858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Паста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Gim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Cat DUO PASTE Multi-vitamin 12 vitamins with tuna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котів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усіх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порід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12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вітамінів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тунець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50г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71548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8256"/>
              </p:ext>
            </p:extLst>
          </p:nvPr>
        </p:nvGraphicFramePr>
        <p:xfrm>
          <a:off x="6139037" y="4460052"/>
          <a:ext cx="4419600" cy="778131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47492130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val="713677205"/>
                    </a:ext>
                  </a:extLst>
                </a:gridCol>
              </a:tblGrid>
              <a:tr h="259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Найменування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20877"/>
                  </a:ext>
                </a:extLst>
              </a:tr>
              <a:tr h="25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G-418735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MilkBits 40 г витамин. лакомство с молоком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491181"/>
                  </a:ext>
                </a:extLst>
              </a:tr>
              <a:tr h="25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G-418742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Cat-Mintips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40г витамин. лакомство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кошач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мятой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280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4" y="0"/>
            <a:ext cx="592426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2175"/>
            <a:ext cx="5634182" cy="885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00770" y="479898"/>
            <a:ext cx="36995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смаку і солоду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смачно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заспокійливо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шерстяних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грудочок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само корисні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Malt-Soft Paste Extra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75287" y="79788"/>
            <a:ext cx="1506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0868"/>
            <a:ext cx="1964553" cy="5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14" y="0"/>
            <a:ext cx="58293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868"/>
            <a:ext cx="1964553" cy="5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144"/>
            <a:ext cx="2133911" cy="6238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40437" y="574627"/>
            <a:ext cx="40739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смаку і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смачно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смак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само корисні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Multi-Vitamin Paste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710" y="-30245"/>
            <a:ext cx="6105525" cy="6888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4075"/>
            <a:ext cx="5324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" y="734652"/>
            <a:ext cx="2133911" cy="623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191" y="0"/>
            <a:ext cx="60198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4" y="5905500"/>
            <a:ext cx="52006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" y="734652"/>
            <a:ext cx="2302687" cy="389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75287" y="79788"/>
            <a:ext cx="1506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135" y="-30245"/>
            <a:ext cx="5819775" cy="68882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40073" y="893185"/>
            <a:ext cx="41840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SKIN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COAT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гладенької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кігтів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добавка,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3-в-1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лляної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цинку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сир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неперевершеного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34780"/>
            <a:ext cx="10353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20-30%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відрекомендованої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добової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основних12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заводчик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нестачею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вітамінівдефіцитом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7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563" y="479898"/>
            <a:ext cx="68164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 Сир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 Трава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 Молоко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Котяча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6" y="125748"/>
            <a:ext cx="2419350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19" y="3125129"/>
            <a:ext cx="2213318" cy="3545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70205" y="3420534"/>
            <a:ext cx="28101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 Tips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ароматною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котячої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Котяча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Беззернова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консервантів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82" y="3072060"/>
            <a:ext cx="2337089" cy="37859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0839" y="3432570"/>
            <a:ext cx="30982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молоком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Беззернова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консервантів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75287" y="79788"/>
            <a:ext cx="1506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245"/>
            <a:ext cx="1117600" cy="7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14895</TotalTime>
  <Words>694</Words>
  <Application>Microsoft Office PowerPoint</Application>
  <PresentationFormat>Широкоэкранный</PresentationFormat>
  <Paragraphs>187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 Юлия</dc:creator>
  <cp:lastModifiedBy>Наумова Кристина</cp:lastModifiedBy>
  <cp:revision>734</cp:revision>
  <dcterms:created xsi:type="dcterms:W3CDTF">2020-07-13T19:12:46Z</dcterms:created>
  <dcterms:modified xsi:type="dcterms:W3CDTF">2024-05-14T11:14:37Z</dcterms:modified>
</cp:coreProperties>
</file>