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63" r:id="rId3"/>
    <p:sldId id="257" r:id="rId4"/>
    <p:sldId id="259" r:id="rId5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0D207-1DE2-4C89-B37D-D7BAB42D7B1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17881-7A87-4829-AFC5-B40EA91AD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6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21C4E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121C4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21C4E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988052"/>
            <a:ext cx="9144000" cy="155575"/>
          </a:xfrm>
          <a:custGeom>
            <a:avLst/>
            <a:gdLst/>
            <a:ahLst/>
            <a:cxnLst/>
            <a:rect l="l" t="t" r="r" b="b"/>
            <a:pathLst>
              <a:path w="9144000" h="155575">
                <a:moveTo>
                  <a:pt x="9144000" y="0"/>
                </a:moveTo>
                <a:lnTo>
                  <a:pt x="0" y="0"/>
                </a:lnTo>
                <a:lnTo>
                  <a:pt x="0" y="155447"/>
                </a:lnTo>
                <a:lnTo>
                  <a:pt x="9144000" y="155447"/>
                </a:lnTo>
                <a:lnTo>
                  <a:pt x="9144000" y="0"/>
                </a:lnTo>
                <a:close/>
              </a:path>
            </a:pathLst>
          </a:custGeom>
          <a:solidFill>
            <a:srgbClr val="F9DF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4379" cy="158191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3044" y="4174235"/>
            <a:ext cx="790955" cy="84581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124194" y="4240529"/>
            <a:ext cx="2231390" cy="201295"/>
          </a:xfrm>
          <a:custGeom>
            <a:avLst/>
            <a:gdLst/>
            <a:ahLst/>
            <a:cxnLst/>
            <a:rect l="l" t="t" r="r" b="b"/>
            <a:pathLst>
              <a:path w="2231390" h="201295">
                <a:moveTo>
                  <a:pt x="2231136" y="0"/>
                </a:moveTo>
                <a:lnTo>
                  <a:pt x="0" y="0"/>
                </a:lnTo>
                <a:lnTo>
                  <a:pt x="0" y="201168"/>
                </a:lnTo>
                <a:lnTo>
                  <a:pt x="2231136" y="201168"/>
                </a:lnTo>
                <a:lnTo>
                  <a:pt x="2231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124194" y="4240529"/>
            <a:ext cx="2231390" cy="201295"/>
          </a:xfrm>
          <a:custGeom>
            <a:avLst/>
            <a:gdLst/>
            <a:ahLst/>
            <a:cxnLst/>
            <a:rect l="l" t="t" r="r" b="b"/>
            <a:pathLst>
              <a:path w="2231390" h="201295">
                <a:moveTo>
                  <a:pt x="0" y="201168"/>
                </a:moveTo>
                <a:lnTo>
                  <a:pt x="2231136" y="201168"/>
                </a:lnTo>
                <a:lnTo>
                  <a:pt x="2231136" y="0"/>
                </a:lnTo>
                <a:lnTo>
                  <a:pt x="0" y="0"/>
                </a:lnTo>
                <a:lnTo>
                  <a:pt x="0" y="20116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21C4E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7491" y="534746"/>
            <a:ext cx="7329017" cy="64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21C4E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1314" y="1561541"/>
            <a:ext cx="8421370" cy="2830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rgbClr val="121C4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9144000" cy="5143627"/>
            <a:chOff x="0" y="0"/>
            <a:chExt cx="9144000" cy="5143627"/>
          </a:xfrm>
        </p:grpSpPr>
        <p:sp>
          <p:nvSpPr>
            <p:cNvPr id="4" name="object 4"/>
            <p:cNvSpPr/>
            <p:nvPr/>
          </p:nvSpPr>
          <p:spPr>
            <a:xfrm>
              <a:off x="0" y="4988052"/>
              <a:ext cx="9144000" cy="155575"/>
            </a:xfrm>
            <a:custGeom>
              <a:avLst/>
              <a:gdLst/>
              <a:ahLst/>
              <a:cxnLst/>
              <a:rect l="l" t="t" r="r" b="b"/>
              <a:pathLst>
                <a:path w="9144000" h="155575">
                  <a:moveTo>
                    <a:pt x="9144000" y="0"/>
                  </a:moveTo>
                  <a:lnTo>
                    <a:pt x="0" y="0"/>
                  </a:lnTo>
                  <a:lnTo>
                    <a:pt x="0" y="155447"/>
                  </a:lnTo>
                  <a:lnTo>
                    <a:pt x="9144000" y="1554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9D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3035" y="96011"/>
              <a:ext cx="3140964" cy="50474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 rotWithShape="1">
            <a:blip r:embed="rId3" cstate="print"/>
            <a:srcRect t="31351" b="18144"/>
            <a:stretch/>
          </p:blipFill>
          <p:spPr>
            <a:xfrm>
              <a:off x="228600" y="2275777"/>
              <a:ext cx="3470148" cy="1752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916935" cy="18973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489" y="1193546"/>
            <a:ext cx="5180076" cy="357073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4988052"/>
            <a:ext cx="9144000" cy="155575"/>
          </a:xfrm>
          <a:custGeom>
            <a:avLst/>
            <a:gdLst/>
            <a:ahLst/>
            <a:cxnLst/>
            <a:rect l="l" t="t" r="r" b="b"/>
            <a:pathLst>
              <a:path w="9144000" h="155575">
                <a:moveTo>
                  <a:pt x="9144000" y="0"/>
                </a:moveTo>
                <a:lnTo>
                  <a:pt x="0" y="0"/>
                </a:lnTo>
                <a:lnTo>
                  <a:pt x="0" y="155447"/>
                </a:lnTo>
                <a:lnTo>
                  <a:pt x="9144000" y="155447"/>
                </a:lnTo>
                <a:lnTo>
                  <a:pt x="9144000" y="0"/>
                </a:lnTo>
                <a:close/>
              </a:path>
            </a:pathLst>
          </a:custGeom>
          <a:solidFill>
            <a:srgbClr val="F9DF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4379" cy="15819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3043" y="4174235"/>
            <a:ext cx="790955" cy="8458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4400" y="375158"/>
            <a:ext cx="2598420" cy="6400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5" dirty="0"/>
              <a:t>NUTRI</a:t>
            </a:r>
            <a:r>
              <a:rPr spc="-80" dirty="0"/>
              <a:t> </a:t>
            </a:r>
            <a:r>
              <a:rPr dirty="0"/>
              <a:t>POCKETS</a:t>
            </a:r>
            <a:r>
              <a:rPr spc="-55" dirty="0"/>
              <a:t> </a:t>
            </a:r>
            <a:r>
              <a:rPr spc="5" dirty="0"/>
              <a:t>FISH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uk-UA" b="0" dirty="0" smtClean="0">
                <a:latin typeface="Segoe UI"/>
                <a:cs typeface="Segoe UI"/>
              </a:rPr>
              <a:t>Вигляд у всій лінійці</a:t>
            </a:r>
            <a:endParaRPr b="0"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7335" y="4521708"/>
            <a:ext cx="2011680" cy="242570"/>
          </a:xfrm>
          <a:prstGeom prst="rect">
            <a:avLst/>
          </a:prstGeom>
          <a:solidFill>
            <a:srgbClr val="749AC2">
              <a:alpha val="47058"/>
            </a:srgbClr>
          </a:solidFill>
        </p:spPr>
        <p:txBody>
          <a:bodyPr vert="horz" wrap="square" lIns="0" tIns="2032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60"/>
              </a:spcBef>
            </a:pPr>
            <a:r>
              <a:rPr sz="1350" spc="85" dirty="0">
                <a:solidFill>
                  <a:srgbClr val="121C4E"/>
                </a:solidFill>
                <a:latin typeface="Tahoma"/>
                <a:cs typeface="Tahoma"/>
              </a:rPr>
              <a:t>N</a:t>
            </a:r>
            <a:r>
              <a:rPr sz="1350" spc="60" dirty="0">
                <a:solidFill>
                  <a:srgbClr val="121C4E"/>
                </a:solidFill>
                <a:latin typeface="Tahoma"/>
                <a:cs typeface="Tahoma"/>
              </a:rPr>
              <a:t>u</a:t>
            </a:r>
            <a:r>
              <a:rPr sz="1350" spc="45" dirty="0">
                <a:solidFill>
                  <a:srgbClr val="121C4E"/>
                </a:solidFill>
                <a:latin typeface="Tahoma"/>
                <a:cs typeface="Tahoma"/>
              </a:rPr>
              <a:t>t</a:t>
            </a:r>
            <a:r>
              <a:rPr sz="1350" spc="15" dirty="0">
                <a:solidFill>
                  <a:srgbClr val="121C4E"/>
                </a:solidFill>
                <a:latin typeface="Tahoma"/>
                <a:cs typeface="Tahoma"/>
              </a:rPr>
              <a:t>r</a:t>
            </a:r>
            <a:r>
              <a:rPr sz="1350" spc="20" dirty="0">
                <a:solidFill>
                  <a:srgbClr val="121C4E"/>
                </a:solidFill>
                <a:latin typeface="Tahoma"/>
                <a:cs typeface="Tahoma"/>
              </a:rPr>
              <a:t>i</a:t>
            </a:r>
            <a:r>
              <a:rPr sz="1350" spc="-145" dirty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sz="1350" spc="75" dirty="0">
                <a:solidFill>
                  <a:srgbClr val="121C4E"/>
                </a:solidFill>
                <a:latin typeface="Tahoma"/>
                <a:cs typeface="Tahoma"/>
              </a:rPr>
              <a:t>P</a:t>
            </a:r>
            <a:r>
              <a:rPr sz="1350" spc="50" dirty="0">
                <a:solidFill>
                  <a:srgbClr val="121C4E"/>
                </a:solidFill>
                <a:latin typeface="Tahoma"/>
                <a:cs typeface="Tahoma"/>
              </a:rPr>
              <a:t>o</a:t>
            </a:r>
            <a:r>
              <a:rPr sz="1350" spc="20" dirty="0">
                <a:solidFill>
                  <a:srgbClr val="121C4E"/>
                </a:solidFill>
                <a:latin typeface="Tahoma"/>
                <a:cs typeface="Tahoma"/>
              </a:rPr>
              <a:t>c</a:t>
            </a:r>
            <a:r>
              <a:rPr sz="1350" spc="5" dirty="0">
                <a:solidFill>
                  <a:srgbClr val="121C4E"/>
                </a:solidFill>
                <a:latin typeface="Tahoma"/>
                <a:cs typeface="Tahoma"/>
              </a:rPr>
              <a:t>k</a:t>
            </a:r>
            <a:r>
              <a:rPr sz="1350" spc="30" dirty="0">
                <a:solidFill>
                  <a:srgbClr val="121C4E"/>
                </a:solidFill>
                <a:latin typeface="Tahoma"/>
                <a:cs typeface="Tahoma"/>
              </a:rPr>
              <a:t>e</a:t>
            </a:r>
            <a:r>
              <a:rPr sz="1350" spc="25" dirty="0">
                <a:solidFill>
                  <a:srgbClr val="121C4E"/>
                </a:solidFill>
                <a:latin typeface="Tahoma"/>
                <a:cs typeface="Tahoma"/>
              </a:rPr>
              <a:t>t</a:t>
            </a:r>
            <a:r>
              <a:rPr sz="1350" spc="-10" dirty="0">
                <a:solidFill>
                  <a:srgbClr val="121C4E"/>
                </a:solidFill>
                <a:latin typeface="Tahoma"/>
                <a:cs typeface="Tahoma"/>
              </a:rPr>
              <a:t>s</a:t>
            </a:r>
            <a:r>
              <a:rPr sz="1350" spc="-155" dirty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121C4E"/>
                </a:solidFill>
                <a:latin typeface="Tahoma"/>
                <a:cs typeface="Tahoma"/>
              </a:rPr>
              <a:t>F</a:t>
            </a:r>
            <a:r>
              <a:rPr sz="1350" spc="10" dirty="0">
                <a:solidFill>
                  <a:srgbClr val="121C4E"/>
                </a:solidFill>
                <a:latin typeface="Tahoma"/>
                <a:cs typeface="Tahoma"/>
              </a:rPr>
              <a:t>i</a:t>
            </a:r>
            <a:r>
              <a:rPr sz="1350" spc="-30" dirty="0">
                <a:solidFill>
                  <a:srgbClr val="121C4E"/>
                </a:solidFill>
                <a:latin typeface="Tahoma"/>
                <a:cs typeface="Tahoma"/>
              </a:rPr>
              <a:t>s</a:t>
            </a:r>
            <a:r>
              <a:rPr sz="1350" spc="10" dirty="0">
                <a:solidFill>
                  <a:srgbClr val="121C4E"/>
                </a:solidFill>
                <a:latin typeface="Tahoma"/>
                <a:cs typeface="Tahoma"/>
              </a:rPr>
              <a:t>h</a:t>
            </a:r>
            <a:r>
              <a:rPr sz="1350" spc="-75" dirty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121C4E"/>
                </a:solidFill>
                <a:latin typeface="Tahoma"/>
                <a:cs typeface="Tahoma"/>
              </a:rPr>
              <a:t>6</a:t>
            </a:r>
            <a:r>
              <a:rPr sz="1350" spc="45" dirty="0">
                <a:solidFill>
                  <a:srgbClr val="121C4E"/>
                </a:solidFill>
                <a:latin typeface="Tahoma"/>
                <a:cs typeface="Tahoma"/>
              </a:rPr>
              <a:t>0</a:t>
            </a:r>
            <a:r>
              <a:rPr sz="1350" spc="-35" dirty="0">
                <a:solidFill>
                  <a:srgbClr val="121C4E"/>
                </a:solidFill>
                <a:latin typeface="Tahoma"/>
                <a:cs typeface="Tahoma"/>
              </a:rPr>
              <a:t>g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62471" y="2958083"/>
            <a:ext cx="2148840" cy="1678305"/>
            <a:chOff x="6062471" y="2958083"/>
            <a:chExt cx="2148840" cy="167830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2471" y="2962655"/>
              <a:ext cx="1312164" cy="16733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9147" y="2958083"/>
              <a:ext cx="1312163" cy="1673352"/>
            </a:xfrm>
            <a:prstGeom prst="rect">
              <a:avLst/>
            </a:prstGeom>
          </p:spPr>
        </p:pic>
      </p:grpSp>
      <p:sp>
        <p:nvSpPr>
          <p:cNvPr id="11" name="object 6"/>
          <p:cNvSpPr txBox="1"/>
          <p:nvPr/>
        </p:nvSpPr>
        <p:spPr>
          <a:xfrm>
            <a:off x="4800598" y="764979"/>
            <a:ext cx="3552445" cy="157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uk-UA" sz="1200" spc="75" dirty="0" smtClean="0">
                <a:solidFill>
                  <a:srgbClr val="121C4E"/>
                </a:solidFill>
                <a:latin typeface="Tahoma"/>
                <a:cs typeface="Tahoma"/>
              </a:rPr>
              <a:t>Наразі у лінійці маємо 9 СКЮ: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uk-UA" sz="1200" spc="75" dirty="0">
              <a:solidFill>
                <a:srgbClr val="121C4E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uk-UA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3 СКЮ – 150г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uk-UA" sz="1200" spc="75" dirty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uk-UA" sz="1200" spc="75" dirty="0" smtClean="0">
                <a:solidFill>
                  <a:srgbClr val="121C4E"/>
                </a:solidFill>
                <a:latin typeface="Tahoma"/>
                <a:cs typeface="Tahoma"/>
              </a:rPr>
              <a:t>6 СКЮ –  60г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uk-UA" sz="1200" spc="75" dirty="0">
              <a:solidFill>
                <a:srgbClr val="121C4E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uk-UA" sz="1200" spc="75" dirty="0" smtClean="0">
                <a:solidFill>
                  <a:srgbClr val="121C4E"/>
                </a:solidFill>
                <a:latin typeface="Tahoma"/>
                <a:cs typeface="Tahoma"/>
              </a:rPr>
              <a:t>Разом </a:t>
            </a:r>
            <a:r>
              <a:rPr lang="uk-UA" sz="1200" b="1" spc="75" dirty="0" smtClean="0">
                <a:solidFill>
                  <a:srgbClr val="121C4E"/>
                </a:solidFill>
                <a:latin typeface="Tahoma"/>
                <a:cs typeface="Tahoma"/>
              </a:rPr>
              <a:t>з новинками </a:t>
            </a:r>
            <a:r>
              <a:rPr lang="uk-UA" sz="1200" spc="75" dirty="0" smtClean="0">
                <a:solidFill>
                  <a:srgbClr val="121C4E"/>
                </a:solidFill>
                <a:latin typeface="Tahoma"/>
                <a:cs typeface="Tahoma"/>
              </a:rPr>
              <a:t>матимемо загалом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uk-UA" sz="1200" spc="75" dirty="0">
              <a:solidFill>
                <a:srgbClr val="121C4E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uk-UA" sz="1200" spc="75" dirty="0" smtClean="0">
                <a:solidFill>
                  <a:srgbClr val="121C4E"/>
                </a:solidFill>
                <a:latin typeface="Tahoma"/>
                <a:cs typeface="Tahoma"/>
              </a:rPr>
              <a:t>11 СКЮ у </a:t>
            </a:r>
            <a:r>
              <a:rPr lang="uk-UA" sz="1200" b="1" spc="75" dirty="0" err="1" smtClean="0">
                <a:solidFill>
                  <a:srgbClr val="121C4E"/>
                </a:solidFill>
                <a:latin typeface="Tahoma"/>
                <a:cs typeface="Tahoma"/>
              </a:rPr>
              <a:t>бестселлар</a:t>
            </a:r>
            <a:r>
              <a:rPr lang="uk-UA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лінійці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88052"/>
            <a:ext cx="9144000" cy="155575"/>
          </a:xfrm>
          <a:custGeom>
            <a:avLst/>
            <a:gdLst/>
            <a:ahLst/>
            <a:cxnLst/>
            <a:rect l="l" t="t" r="r" b="b"/>
            <a:pathLst>
              <a:path w="9144000" h="155575">
                <a:moveTo>
                  <a:pt x="9144000" y="0"/>
                </a:moveTo>
                <a:lnTo>
                  <a:pt x="0" y="0"/>
                </a:lnTo>
                <a:lnTo>
                  <a:pt x="0" y="155447"/>
                </a:lnTo>
                <a:lnTo>
                  <a:pt x="9144000" y="155447"/>
                </a:lnTo>
                <a:lnTo>
                  <a:pt x="9144000" y="0"/>
                </a:lnTo>
                <a:close/>
              </a:path>
            </a:pathLst>
          </a:custGeom>
          <a:solidFill>
            <a:srgbClr val="F9DF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4379" cy="15819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6369" y="1157035"/>
            <a:ext cx="513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800" spc="120" dirty="0" smtClean="0">
                <a:latin typeface="Cambria"/>
                <a:cs typeface="Cambria"/>
              </a:rPr>
              <a:t>УТП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8600" y="1448566"/>
            <a:ext cx="5029200" cy="3134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Рецепт без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м'яса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-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ідеальна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альтернатива для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котів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,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чутливих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до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специфічних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білків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м'яса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200" spc="75" dirty="0" smtClean="0">
              <a:solidFill>
                <a:srgbClr val="121C4E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Омега 3 і 6,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вітаміни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en-US" sz="1200" spc="75" dirty="0" smtClean="0">
                <a:solidFill>
                  <a:srgbClr val="121C4E"/>
                </a:solidFill>
                <a:latin typeface="Tahoma"/>
                <a:cs typeface="Tahoma"/>
              </a:rPr>
              <a:t>A, D3 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і </a:t>
            </a:r>
            <a:r>
              <a:rPr lang="en-US" sz="1200" spc="75" dirty="0" smtClean="0">
                <a:solidFill>
                  <a:srgbClr val="121C4E"/>
                </a:solidFill>
                <a:latin typeface="Tahoma"/>
                <a:cs typeface="Tahoma"/>
              </a:rPr>
              <a:t>E 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і таурин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підтримують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загальне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самопочуття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200" spc="75" dirty="0" smtClean="0">
              <a:solidFill>
                <a:srgbClr val="121C4E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Натуральні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інгрідієнти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Зернові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культури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,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риба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та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рибні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продукти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(4% лосося/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тунця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),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олії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та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жири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,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дріжджі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,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мінерали</a:t>
            </a:r>
            <a:endParaRPr lang="ru-RU" sz="1200" spc="75" dirty="0" smtClean="0">
              <a:solidFill>
                <a:srgbClr val="121C4E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200" spc="75" dirty="0" smtClean="0">
              <a:solidFill>
                <a:srgbClr val="121C4E"/>
              </a:solidFill>
              <a:latin typeface="Tahoma"/>
              <a:cs typeface="Tahoma"/>
            </a:endParaRP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Не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містить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глютену</a:t>
            </a:r>
            <a:endParaRPr lang="ru-RU" sz="1200" spc="75" dirty="0">
              <a:solidFill>
                <a:srgbClr val="121C4E"/>
              </a:solidFill>
              <a:latin typeface="Tahoma"/>
              <a:cs typeface="Tahoma"/>
            </a:endParaRP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Без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додавання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цукру</a:t>
            </a:r>
            <a:endParaRPr lang="ru-RU" sz="1200" spc="75" dirty="0">
              <a:solidFill>
                <a:srgbClr val="121C4E"/>
              </a:solidFill>
              <a:latin typeface="Tahoma"/>
              <a:cs typeface="Tahoma"/>
            </a:endParaRP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Без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штучних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ароматизаторів</a:t>
            </a:r>
            <a:endParaRPr lang="ru-RU" sz="1200" spc="75" dirty="0">
              <a:solidFill>
                <a:srgbClr val="121C4E"/>
              </a:solidFill>
              <a:latin typeface="Tahoma"/>
              <a:cs typeface="Tahoma"/>
            </a:endParaRP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Без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штучних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барвників</a:t>
            </a:r>
            <a:endParaRPr lang="ru-RU" sz="1200" spc="75" dirty="0" smtClean="0">
              <a:solidFill>
                <a:srgbClr val="121C4E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200" spc="75" dirty="0" smtClean="0">
              <a:solidFill>
                <a:srgbClr val="121C4E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spc="75" dirty="0" err="1" smtClean="0">
                <a:solidFill>
                  <a:srgbClr val="121C4E"/>
                </a:solidFill>
                <a:latin typeface="Tahoma"/>
                <a:cs typeface="Tahoma"/>
              </a:rPr>
              <a:t>Зроблено</a:t>
            </a:r>
            <a:r>
              <a:rPr lang="ru-RU" sz="1200" spc="75" dirty="0" smtClean="0">
                <a:solidFill>
                  <a:srgbClr val="121C4E"/>
                </a:solidFill>
                <a:latin typeface="Tahoma"/>
                <a:cs typeface="Tahoma"/>
              </a:rPr>
              <a:t> в ЄС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53043" y="4174235"/>
            <a:ext cx="790955" cy="84581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85800" y="4346130"/>
            <a:ext cx="1048769" cy="22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uk-UA" sz="1350" spc="185" dirty="0" smtClean="0">
                <a:solidFill>
                  <a:srgbClr val="464485"/>
                </a:solidFill>
                <a:latin typeface="Tahoma"/>
                <a:cs typeface="Tahoma"/>
              </a:rPr>
              <a:t>З лососем</a:t>
            </a:r>
            <a:endParaRPr sz="135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53997" y="4345826"/>
            <a:ext cx="940311" cy="22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uk-UA" sz="1350" spc="185" dirty="0" smtClean="0">
                <a:solidFill>
                  <a:srgbClr val="EB6E52"/>
                </a:solidFill>
                <a:latin typeface="Tahoma"/>
                <a:cs typeface="Tahoma"/>
              </a:rPr>
              <a:t>З тунцем</a:t>
            </a:r>
            <a:endParaRPr sz="1350" dirty="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81800" y="161136"/>
            <a:ext cx="2286000" cy="1066801"/>
            <a:chOff x="6248400" y="590550"/>
            <a:chExt cx="2286000" cy="1066801"/>
          </a:xfrm>
        </p:grpSpPr>
        <p:pic>
          <p:nvPicPr>
            <p:cNvPr id="11" name="object 11"/>
            <p:cNvPicPr/>
            <p:nvPr/>
          </p:nvPicPr>
          <p:blipFill rotWithShape="1">
            <a:blip r:embed="rId4" cstate="print"/>
            <a:srcRect l="8093" t="31428" r="11779" b="28021"/>
            <a:stretch/>
          </p:blipFill>
          <p:spPr>
            <a:xfrm>
              <a:off x="6248400" y="590550"/>
              <a:ext cx="1524000" cy="761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 rotWithShape="1">
            <a:blip r:embed="rId5" cstate="print"/>
            <a:srcRect l="8014" t="30489" r="11858" b="29447"/>
            <a:stretch/>
          </p:blipFill>
          <p:spPr>
            <a:xfrm>
              <a:off x="7010400" y="895351"/>
              <a:ext cx="1524000" cy="76200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90909" y="1736788"/>
            <a:ext cx="3048000" cy="2514601"/>
            <a:chOff x="990600" y="1809749"/>
            <a:chExt cx="3048000" cy="2514601"/>
          </a:xfrm>
        </p:grpSpPr>
        <p:pic>
          <p:nvPicPr>
            <p:cNvPr id="14" name="object 14"/>
            <p:cNvPicPr/>
            <p:nvPr/>
          </p:nvPicPr>
          <p:blipFill rotWithShape="1">
            <a:blip r:embed="rId6" cstate="print"/>
            <a:srcRect l="17815" t="10601" r="20112" b="9340"/>
            <a:stretch/>
          </p:blipFill>
          <p:spPr>
            <a:xfrm>
              <a:off x="990600" y="1809750"/>
              <a:ext cx="1524000" cy="25146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 rotWithShape="1">
            <a:blip r:embed="rId7" cstate="print"/>
            <a:srcRect l="18064" t="10326" r="19864" b="9499"/>
            <a:stretch/>
          </p:blipFill>
          <p:spPr>
            <a:xfrm>
              <a:off x="2514600" y="1809749"/>
              <a:ext cx="1524000" cy="2514601"/>
            </a:xfrm>
            <a:prstGeom prst="rect">
              <a:avLst/>
            </a:prstGeom>
          </p:spPr>
        </p:pic>
      </p:grpSp>
      <p:pic>
        <p:nvPicPr>
          <p:cNvPr id="18" name="object 6"/>
          <p:cNvPicPr/>
          <p:nvPr/>
        </p:nvPicPr>
        <p:blipFill rotWithShape="1">
          <a:blip r:embed="rId8" cstate="print"/>
          <a:srcRect t="31351" b="18144"/>
          <a:stretch/>
        </p:blipFill>
        <p:spPr>
          <a:xfrm>
            <a:off x="865630" y="406098"/>
            <a:ext cx="1572770" cy="7509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3804" y="978408"/>
              <a:ext cx="3351276" cy="41650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988052"/>
              <a:ext cx="9144000" cy="155575"/>
            </a:xfrm>
            <a:custGeom>
              <a:avLst/>
              <a:gdLst/>
              <a:ahLst/>
              <a:cxnLst/>
              <a:rect l="l" t="t" r="r" b="b"/>
              <a:pathLst>
                <a:path w="9144000" h="155575">
                  <a:moveTo>
                    <a:pt x="9144000" y="0"/>
                  </a:moveTo>
                  <a:lnTo>
                    <a:pt x="0" y="0"/>
                  </a:lnTo>
                  <a:lnTo>
                    <a:pt x="0" y="155447"/>
                  </a:lnTo>
                  <a:lnTo>
                    <a:pt x="9144000" y="1554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9D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54379" cy="15819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3043" y="4174235"/>
              <a:ext cx="790955" cy="84581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2230" y="848833"/>
            <a:ext cx="2598420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uk-UA" b="0" dirty="0" smtClean="0">
                <a:latin typeface="Segoe UI"/>
                <a:cs typeface="Segoe UI"/>
              </a:rPr>
              <a:t>Дизайн, УТП</a:t>
            </a:r>
            <a:endParaRPr b="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7491" y="1400234"/>
            <a:ext cx="2517190" cy="673902"/>
          </a:xfrm>
          <a:prstGeom prst="rect">
            <a:avLst/>
          </a:prstGeom>
          <a:solidFill>
            <a:srgbClr val="749AC2">
              <a:alpha val="47058"/>
            </a:srgbClr>
          </a:solidFill>
        </p:spPr>
        <p:txBody>
          <a:bodyPr vert="horz" wrap="square" lIns="0" tIns="50165" rIns="0" bIns="0" rtlCol="0">
            <a:spAutoFit/>
          </a:bodyPr>
          <a:lstStyle/>
          <a:p>
            <a:pPr marL="93345" marR="162560">
              <a:lnSpc>
                <a:spcPct val="100000"/>
              </a:lnSpc>
              <a:spcBef>
                <a:spcPts val="395"/>
              </a:spcBef>
            </a:pPr>
            <a:r>
              <a:rPr lang="ru-RU" sz="1350" spc="120" dirty="0">
                <a:solidFill>
                  <a:srgbClr val="121C4E"/>
                </a:solidFill>
                <a:latin typeface="Tahoma"/>
                <a:cs typeface="Tahoma"/>
              </a:rPr>
              <a:t>Додано </a:t>
            </a:r>
            <a:r>
              <a:rPr lang="en-US" sz="1350" spc="120" dirty="0">
                <a:solidFill>
                  <a:srgbClr val="121C4E"/>
                </a:solidFill>
                <a:latin typeface="Tahoma"/>
                <a:cs typeface="Tahoma"/>
              </a:rPr>
              <a:t>FISH </a:t>
            </a:r>
            <a:r>
              <a:rPr lang="ru-RU" sz="1350" spc="120" dirty="0">
                <a:solidFill>
                  <a:srgbClr val="121C4E"/>
                </a:solidFill>
                <a:latin typeface="Tahoma"/>
                <a:cs typeface="Tahoma"/>
              </a:rPr>
              <a:t>до </a:t>
            </a:r>
            <a:r>
              <a:rPr lang="en-US" sz="1350" spc="120" dirty="0" err="1">
                <a:solidFill>
                  <a:srgbClr val="121C4E"/>
                </a:solidFill>
                <a:latin typeface="Tahoma"/>
                <a:cs typeface="Tahoma"/>
              </a:rPr>
              <a:t>Nutri</a:t>
            </a:r>
            <a:r>
              <a:rPr lang="en-US" sz="1350" spc="120" dirty="0">
                <a:solidFill>
                  <a:srgbClr val="121C4E"/>
                </a:solidFill>
                <a:latin typeface="Tahoma"/>
                <a:cs typeface="Tahoma"/>
              </a:rPr>
              <a:t> Pockets </a:t>
            </a:r>
            <a:r>
              <a:rPr lang="ru-RU" sz="1350" spc="120" dirty="0">
                <a:solidFill>
                  <a:srgbClr val="121C4E"/>
                </a:solidFill>
                <a:latin typeface="Tahoma"/>
                <a:cs typeface="Tahoma"/>
              </a:rPr>
              <a:t>для </a:t>
            </a:r>
            <a:r>
              <a:rPr lang="ru-RU" sz="1350" spc="120" dirty="0" err="1">
                <a:solidFill>
                  <a:srgbClr val="121C4E"/>
                </a:solidFill>
                <a:latin typeface="Tahoma"/>
                <a:cs typeface="Tahoma"/>
              </a:rPr>
              <a:t>чіткого</a:t>
            </a:r>
            <a:r>
              <a:rPr lang="ru-RU" sz="1350" spc="120" dirty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350" spc="120" dirty="0" err="1">
                <a:solidFill>
                  <a:srgbClr val="121C4E"/>
                </a:solidFill>
                <a:latin typeface="Tahoma"/>
                <a:cs typeface="Tahoma"/>
              </a:rPr>
              <a:t>розпізнавання</a:t>
            </a:r>
            <a:r>
              <a:rPr lang="ru-RU" sz="1350" spc="120" dirty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350" spc="120" dirty="0" err="1">
                <a:solidFill>
                  <a:srgbClr val="121C4E"/>
                </a:solidFill>
                <a:latin typeface="Tahoma"/>
                <a:cs typeface="Tahoma"/>
              </a:rPr>
              <a:t>посилань</a:t>
            </a:r>
            <a:endParaRPr sz="135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7491" y="2255192"/>
            <a:ext cx="2500935" cy="517449"/>
          </a:xfrm>
          <a:prstGeom prst="rect">
            <a:avLst/>
          </a:prstGeom>
          <a:solidFill>
            <a:srgbClr val="749AC2">
              <a:alpha val="47058"/>
            </a:srgbClr>
          </a:solidFill>
        </p:spPr>
        <p:txBody>
          <a:bodyPr vert="horz" wrap="square" lIns="0" tIns="50165" rIns="0" bIns="0" rtlCol="0">
            <a:spAutoFit/>
          </a:bodyPr>
          <a:lstStyle>
            <a:defPPr>
              <a:defRPr lang="ru-RU"/>
            </a:defPPr>
            <a:lvl1pPr marL="93345" marR="162560">
              <a:lnSpc>
                <a:spcPct val="100000"/>
              </a:lnSpc>
              <a:spcBef>
                <a:spcPts val="395"/>
              </a:spcBef>
              <a:defRPr sz="1350" spc="120">
                <a:solidFill>
                  <a:srgbClr val="121C4E"/>
                </a:solidFill>
                <a:latin typeface="Tahoma"/>
                <a:cs typeface="Tahoma"/>
              </a:defRPr>
            </a:lvl1pPr>
          </a:lstStyle>
          <a:p>
            <a:r>
              <a:rPr lang="ru-RU" dirty="0" err="1"/>
              <a:t>Чіткий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смаку в</a:t>
            </a:r>
          </a:p>
          <a:p>
            <a:r>
              <a:rPr lang="ru-RU" dirty="0" err="1"/>
              <a:t>видне</a:t>
            </a:r>
            <a:r>
              <a:rPr lang="ru-RU" dirty="0"/>
              <a:t> становище</a:t>
            </a:r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907491" y="2898648"/>
            <a:ext cx="2517190" cy="881652"/>
          </a:xfrm>
          <a:prstGeom prst="rect">
            <a:avLst/>
          </a:prstGeom>
          <a:solidFill>
            <a:srgbClr val="749AC2">
              <a:alpha val="47058"/>
            </a:srgbClr>
          </a:solidFill>
        </p:spPr>
        <p:txBody>
          <a:bodyPr vert="horz" wrap="square" lIns="0" tIns="50165" rIns="0" bIns="0" rtlCol="0">
            <a:spAutoFit/>
          </a:bodyPr>
          <a:lstStyle>
            <a:defPPr>
              <a:defRPr lang="ru-RU"/>
            </a:defPPr>
            <a:lvl1pPr marL="93345" marR="162560">
              <a:lnSpc>
                <a:spcPct val="100000"/>
              </a:lnSpc>
              <a:spcBef>
                <a:spcPts val="395"/>
              </a:spcBef>
              <a:defRPr sz="1350" spc="120">
                <a:solidFill>
                  <a:srgbClr val="121C4E"/>
                </a:solidFill>
                <a:latin typeface="Tahoma"/>
                <a:cs typeface="Tahoma"/>
              </a:defRPr>
            </a:lvl1pPr>
          </a:lstStyle>
          <a:p>
            <a:r>
              <a:rPr lang="ru-RU" dirty="0" err="1"/>
              <a:t>Графічна</a:t>
            </a:r>
            <a:r>
              <a:rPr lang="ru-RU" dirty="0"/>
              <a:t> </a:t>
            </a:r>
            <a:r>
              <a:rPr lang="ru-RU" dirty="0" err="1"/>
              <a:t>ілюстрація</a:t>
            </a:r>
            <a:r>
              <a:rPr lang="ru-RU" dirty="0"/>
              <a:t> </a:t>
            </a:r>
            <a:r>
              <a:rPr lang="ru-RU" dirty="0" err="1"/>
              <a:t>рибного</a:t>
            </a:r>
            <a:r>
              <a:rPr lang="ru-RU" dirty="0"/>
              <a:t> </a:t>
            </a:r>
            <a:r>
              <a:rPr lang="ru-RU" dirty="0" err="1"/>
              <a:t>інгредієнта</a:t>
            </a:r>
            <a:r>
              <a:rPr lang="ru-RU" dirty="0"/>
              <a:t> конкретного </a:t>
            </a:r>
            <a:r>
              <a:rPr lang="ru-RU" dirty="0" err="1"/>
              <a:t>посилання</a:t>
            </a:r>
            <a:r>
              <a:rPr lang="ru-RU" dirty="0"/>
              <a:t> + </a:t>
            </a:r>
            <a:r>
              <a:rPr lang="ru-RU" dirty="0" err="1"/>
              <a:t>зображення</a:t>
            </a:r>
            <a:r>
              <a:rPr lang="ru-RU" dirty="0"/>
              <a:t> закуски</a:t>
            </a:r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07491" y="3959352"/>
            <a:ext cx="2517190" cy="862964"/>
          </a:xfrm>
          <a:custGeom>
            <a:avLst/>
            <a:gdLst/>
            <a:ahLst/>
            <a:cxnLst/>
            <a:rect l="l" t="t" r="r" b="b"/>
            <a:pathLst>
              <a:path w="2459990" h="1028700">
                <a:moveTo>
                  <a:pt x="2459736" y="0"/>
                </a:moveTo>
                <a:lnTo>
                  <a:pt x="0" y="0"/>
                </a:lnTo>
                <a:lnTo>
                  <a:pt x="0" y="1028700"/>
                </a:lnTo>
                <a:lnTo>
                  <a:pt x="2459736" y="1028700"/>
                </a:lnTo>
                <a:lnTo>
                  <a:pt x="2459736" y="0"/>
                </a:lnTo>
                <a:close/>
              </a:path>
            </a:pathLst>
          </a:custGeom>
          <a:solidFill>
            <a:srgbClr val="749AC2">
              <a:alpha val="4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38200" y="3959352"/>
            <a:ext cx="2586481" cy="83163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lang="ru-RU" sz="1100" b="1" spc="-25" dirty="0">
                <a:solidFill>
                  <a:srgbClr val="121C4E"/>
                </a:solidFill>
                <a:latin typeface="Tahoma"/>
                <a:cs typeface="Tahoma"/>
              </a:rPr>
              <a:t>ДОДАТКОВІ </a:t>
            </a:r>
            <a:r>
              <a:rPr lang="ru-RU" sz="1100" b="1" spc="-25" dirty="0" err="1" smtClean="0">
                <a:solidFill>
                  <a:srgbClr val="121C4E"/>
                </a:solidFill>
                <a:latin typeface="Tahoma"/>
                <a:cs typeface="Tahoma"/>
              </a:rPr>
              <a:t>переваги</a:t>
            </a:r>
            <a:r>
              <a:rPr lang="ru-RU" sz="1100" b="1" spc="-25" dirty="0" smtClean="0">
                <a:solidFill>
                  <a:srgbClr val="121C4E"/>
                </a:solidFill>
                <a:latin typeface="Tahoma"/>
                <a:cs typeface="Tahoma"/>
              </a:rPr>
              <a:t>:</a:t>
            </a:r>
          </a:p>
          <a:p>
            <a:pPr marL="379095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ru-RU" sz="1050" spc="140" dirty="0">
                <a:solidFill>
                  <a:srgbClr val="121C4E"/>
                </a:solidFill>
                <a:latin typeface="Tahoma"/>
                <a:cs typeface="Tahoma"/>
              </a:rPr>
              <a:t>БЕЗ </a:t>
            </a:r>
            <a:r>
              <a:rPr lang="ru-RU" sz="1050" spc="140" dirty="0" err="1">
                <a:solidFill>
                  <a:srgbClr val="121C4E"/>
                </a:solidFill>
                <a:latin typeface="Tahoma"/>
                <a:cs typeface="Tahoma"/>
              </a:rPr>
              <a:t>штучних</a:t>
            </a:r>
            <a:r>
              <a:rPr lang="ru-RU" sz="1050" spc="140" dirty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050" spc="140" dirty="0" err="1">
                <a:solidFill>
                  <a:srgbClr val="121C4E"/>
                </a:solidFill>
                <a:latin typeface="Tahoma"/>
                <a:cs typeface="Tahoma"/>
              </a:rPr>
              <a:t>ароматизаторів</a:t>
            </a:r>
            <a:r>
              <a:rPr lang="ru-RU" sz="1050" spc="140" dirty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050" spc="140" dirty="0" smtClean="0">
                <a:solidFill>
                  <a:srgbClr val="121C4E"/>
                </a:solidFill>
                <a:latin typeface="Tahoma"/>
                <a:cs typeface="Tahoma"/>
              </a:rPr>
              <a:t>і </a:t>
            </a:r>
            <a:r>
              <a:rPr lang="ru-RU" sz="1050" spc="140" dirty="0" err="1" smtClean="0">
                <a:solidFill>
                  <a:srgbClr val="121C4E"/>
                </a:solidFill>
                <a:latin typeface="Tahoma"/>
                <a:cs typeface="Tahoma"/>
              </a:rPr>
              <a:t>барвників</a:t>
            </a:r>
            <a:endParaRPr lang="ru-RU" sz="1050" spc="140" dirty="0" smtClean="0">
              <a:solidFill>
                <a:srgbClr val="121C4E"/>
              </a:solidFill>
              <a:latin typeface="Tahoma"/>
              <a:cs typeface="Tahoma"/>
            </a:endParaRPr>
          </a:p>
          <a:p>
            <a:pPr marL="379095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ru-RU" sz="1100" spc="140" dirty="0">
                <a:solidFill>
                  <a:srgbClr val="121C4E"/>
                </a:solidFill>
                <a:latin typeface="Tahoma"/>
                <a:cs typeface="Tahoma"/>
              </a:rPr>
              <a:t>БЕЗ </a:t>
            </a:r>
            <a:r>
              <a:rPr lang="ru-RU" sz="1100" spc="140" dirty="0" err="1">
                <a:solidFill>
                  <a:srgbClr val="121C4E"/>
                </a:solidFill>
                <a:latin typeface="Tahoma"/>
                <a:cs typeface="Tahoma"/>
              </a:rPr>
              <a:t>додавання</a:t>
            </a:r>
            <a:r>
              <a:rPr lang="ru-RU" sz="1100" spc="140" dirty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100" spc="140" dirty="0" err="1" smtClean="0">
                <a:solidFill>
                  <a:srgbClr val="121C4E"/>
                </a:solidFill>
                <a:latin typeface="Tahoma"/>
                <a:cs typeface="Tahoma"/>
              </a:rPr>
              <a:t>цукру</a:t>
            </a:r>
            <a:endParaRPr lang="ru-RU" sz="1100" spc="140" dirty="0" smtClean="0">
              <a:solidFill>
                <a:srgbClr val="121C4E"/>
              </a:solidFill>
              <a:latin typeface="Tahoma"/>
              <a:cs typeface="Tahoma"/>
            </a:endParaRPr>
          </a:p>
          <a:p>
            <a:pPr marL="379095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ru-RU" sz="1100" spc="140" dirty="0" smtClean="0">
                <a:solidFill>
                  <a:srgbClr val="121C4E"/>
                </a:solidFill>
                <a:latin typeface="Tahoma"/>
                <a:cs typeface="Tahoma"/>
              </a:rPr>
              <a:t>НЕ </a:t>
            </a:r>
            <a:r>
              <a:rPr lang="ru-RU" sz="1100" spc="140" dirty="0" err="1" smtClean="0">
                <a:solidFill>
                  <a:srgbClr val="121C4E"/>
                </a:solidFill>
                <a:latin typeface="Tahoma"/>
                <a:cs typeface="Tahoma"/>
              </a:rPr>
              <a:t>містить</a:t>
            </a:r>
            <a:r>
              <a:rPr lang="ru-RU" sz="1100" spc="140" dirty="0" smtClean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100" spc="140" dirty="0" err="1" smtClean="0">
                <a:solidFill>
                  <a:srgbClr val="121C4E"/>
                </a:solidFill>
                <a:latin typeface="Tahoma"/>
                <a:cs typeface="Tahoma"/>
              </a:rPr>
              <a:t>глютен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56732" y="1266444"/>
            <a:ext cx="2459990" cy="703398"/>
          </a:xfrm>
          <a:prstGeom prst="rect">
            <a:avLst/>
          </a:prstGeom>
          <a:solidFill>
            <a:srgbClr val="749AC2">
              <a:alpha val="47058"/>
            </a:srgbClr>
          </a:solidFill>
        </p:spPr>
        <p:txBody>
          <a:bodyPr vert="horz" wrap="square" lIns="0" tIns="79375" rIns="0" bIns="0" rtlCol="0">
            <a:spAutoFit/>
          </a:bodyPr>
          <a:lstStyle/>
          <a:p>
            <a:pPr marL="95885" marR="209550">
              <a:lnSpc>
                <a:spcPct val="100000"/>
              </a:lnSpc>
              <a:spcBef>
                <a:spcPts val="625"/>
              </a:spcBef>
            </a:pPr>
            <a:r>
              <a:rPr lang="uk-UA" sz="1350" spc="45" dirty="0" smtClean="0">
                <a:solidFill>
                  <a:srgbClr val="121C4E"/>
                </a:solidFill>
                <a:latin typeface="Tahoma"/>
                <a:cs typeface="Tahoma"/>
              </a:rPr>
              <a:t>Синій фон для кращого розпізнавання, але у стилі усієї лінійки </a:t>
            </a:r>
            <a:r>
              <a:rPr lang="en-US" sz="1350" spc="45" dirty="0">
                <a:solidFill>
                  <a:srgbClr val="121C4E"/>
                </a:solidFill>
                <a:latin typeface="Tahoma"/>
                <a:cs typeface="Tahoma"/>
              </a:rPr>
              <a:t>NP</a:t>
            </a:r>
            <a:endParaRPr sz="135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6732" y="2482595"/>
            <a:ext cx="2455545" cy="635430"/>
          </a:xfrm>
          <a:prstGeom prst="rect">
            <a:avLst/>
          </a:prstGeom>
          <a:solidFill>
            <a:srgbClr val="749AC2">
              <a:alpha val="47058"/>
            </a:srgbClr>
          </a:solidFill>
        </p:spPr>
        <p:txBody>
          <a:bodyPr vert="horz" wrap="square" lIns="0" tIns="12065" rIns="0" bIns="0" rtlCol="0">
            <a:spAutoFit/>
          </a:bodyPr>
          <a:lstStyle/>
          <a:p>
            <a:pPr marL="93345" marR="271145">
              <a:lnSpc>
                <a:spcPct val="100000"/>
              </a:lnSpc>
              <a:spcBef>
                <a:spcPts val="95"/>
              </a:spcBef>
            </a:pPr>
            <a:r>
              <a:rPr lang="ru-RU" sz="1350" spc="85" dirty="0" err="1">
                <a:solidFill>
                  <a:srgbClr val="121C4E"/>
                </a:solidFill>
                <a:latin typeface="Tahoma"/>
                <a:cs typeface="Tahoma"/>
              </a:rPr>
              <a:t>Чітко</a:t>
            </a:r>
            <a:r>
              <a:rPr lang="ru-RU" sz="1350" spc="85" dirty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350" spc="85" dirty="0" err="1">
                <a:solidFill>
                  <a:srgbClr val="121C4E"/>
                </a:solidFill>
                <a:latin typeface="Tahoma"/>
                <a:cs typeface="Tahoma"/>
              </a:rPr>
              <a:t>помітна</a:t>
            </a:r>
            <a:r>
              <a:rPr lang="ru-RU" sz="1350" spc="85" dirty="0">
                <a:solidFill>
                  <a:srgbClr val="121C4E"/>
                </a:solidFill>
                <a:latin typeface="Tahoma"/>
                <a:cs typeface="Tahoma"/>
              </a:rPr>
              <a:t> </a:t>
            </a:r>
            <a:r>
              <a:rPr lang="ru-RU" sz="1350" spc="85" dirty="0" err="1">
                <a:solidFill>
                  <a:srgbClr val="121C4E"/>
                </a:solidFill>
                <a:latin typeface="Tahoma"/>
                <a:cs typeface="Tahoma"/>
              </a:rPr>
              <a:t>ілюстрація</a:t>
            </a:r>
            <a:r>
              <a:rPr lang="ru-RU" sz="1350" spc="85" dirty="0">
                <a:solidFill>
                  <a:srgbClr val="121C4E"/>
                </a:solidFill>
                <a:latin typeface="Tahoma"/>
                <a:cs typeface="Tahoma"/>
              </a:rPr>
              <a:t>/</a:t>
            </a:r>
            <a:r>
              <a:rPr lang="ru-RU" sz="1350" spc="85" dirty="0" err="1">
                <a:solidFill>
                  <a:srgbClr val="121C4E"/>
                </a:solidFill>
                <a:latin typeface="Tahoma"/>
                <a:cs typeface="Tahoma"/>
              </a:rPr>
              <a:t>опис</a:t>
            </a:r>
            <a:r>
              <a:rPr lang="ru-RU" sz="1350" spc="85" dirty="0">
                <a:solidFill>
                  <a:srgbClr val="121C4E"/>
                </a:solidFill>
                <a:latin typeface="Tahoma"/>
                <a:cs typeface="Tahoma"/>
              </a:rPr>
              <a:t> заяви БЕЗ </a:t>
            </a:r>
            <a:r>
              <a:rPr lang="ru-RU" sz="1350" spc="85" dirty="0" smtClean="0">
                <a:solidFill>
                  <a:srgbClr val="121C4E"/>
                </a:solidFill>
                <a:latin typeface="Tahoma"/>
                <a:cs typeface="Tahoma"/>
              </a:rPr>
              <a:t>М’ЯСА</a:t>
            </a:r>
            <a:endParaRPr sz="135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56732" y="3685032"/>
            <a:ext cx="2455545" cy="466153"/>
          </a:xfrm>
          <a:prstGeom prst="rect">
            <a:avLst/>
          </a:prstGeom>
          <a:solidFill>
            <a:srgbClr val="749AC2">
              <a:alpha val="47058"/>
            </a:srgbClr>
          </a:solidFill>
        </p:spPr>
        <p:txBody>
          <a:bodyPr vert="horz" wrap="square" lIns="0" tIns="50165" rIns="0" bIns="0" rtlCol="0">
            <a:spAutoFit/>
          </a:bodyPr>
          <a:lstStyle>
            <a:defPPr>
              <a:defRPr lang="ru-RU"/>
            </a:defPPr>
            <a:lvl1pPr marL="93345" marR="162560">
              <a:lnSpc>
                <a:spcPct val="100000"/>
              </a:lnSpc>
              <a:spcBef>
                <a:spcPts val="395"/>
              </a:spcBef>
              <a:defRPr sz="1350" spc="120">
                <a:solidFill>
                  <a:srgbClr val="121C4E"/>
                </a:solidFill>
                <a:latin typeface="Tahoma"/>
                <a:cs typeface="Tahoma"/>
              </a:defRPr>
            </a:lvl1pPr>
          </a:lstStyle>
          <a:p>
            <a:r>
              <a:rPr lang="ru-RU" dirty="0" err="1" smtClean="0"/>
              <a:t>Підходить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чутливих</a:t>
            </a:r>
            <a:r>
              <a:rPr lang="ru-RU" dirty="0"/>
              <a:t> до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котів</a:t>
            </a:r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408426" y="1620646"/>
            <a:ext cx="2454275" cy="2863850"/>
          </a:xfrm>
          <a:custGeom>
            <a:avLst/>
            <a:gdLst/>
            <a:ahLst/>
            <a:cxnLst/>
            <a:rect l="l" t="t" r="r" b="b"/>
            <a:pathLst>
              <a:path w="2454275" h="2863850">
                <a:moveTo>
                  <a:pt x="411480" y="1149350"/>
                </a:moveTo>
                <a:lnTo>
                  <a:pt x="395782" y="1113663"/>
                </a:lnTo>
                <a:lnTo>
                  <a:pt x="377190" y="1071372"/>
                </a:lnTo>
                <a:lnTo>
                  <a:pt x="356971" y="1095768"/>
                </a:lnTo>
                <a:lnTo>
                  <a:pt x="22352" y="818261"/>
                </a:lnTo>
                <a:lnTo>
                  <a:pt x="14224" y="827913"/>
                </a:lnTo>
                <a:lnTo>
                  <a:pt x="348856" y="1105547"/>
                </a:lnTo>
                <a:lnTo>
                  <a:pt x="328549" y="1130046"/>
                </a:lnTo>
                <a:lnTo>
                  <a:pt x="411480" y="1149350"/>
                </a:lnTo>
                <a:close/>
              </a:path>
              <a:path w="2454275" h="2863850">
                <a:moveTo>
                  <a:pt x="429514" y="2825623"/>
                </a:moveTo>
                <a:lnTo>
                  <a:pt x="416814" y="2819273"/>
                </a:lnTo>
                <a:lnTo>
                  <a:pt x="353314" y="2787523"/>
                </a:lnTo>
                <a:lnTo>
                  <a:pt x="353314" y="2819273"/>
                </a:lnTo>
                <a:lnTo>
                  <a:pt x="0" y="2819273"/>
                </a:lnTo>
                <a:lnTo>
                  <a:pt x="0" y="2831973"/>
                </a:lnTo>
                <a:lnTo>
                  <a:pt x="353314" y="2831973"/>
                </a:lnTo>
                <a:lnTo>
                  <a:pt x="353314" y="2863723"/>
                </a:lnTo>
                <a:lnTo>
                  <a:pt x="416814" y="2831973"/>
                </a:lnTo>
                <a:lnTo>
                  <a:pt x="429514" y="2825623"/>
                </a:lnTo>
                <a:close/>
              </a:path>
              <a:path w="2454275" h="2863850">
                <a:moveTo>
                  <a:pt x="447802" y="1764919"/>
                </a:moveTo>
                <a:lnTo>
                  <a:pt x="435102" y="1758569"/>
                </a:lnTo>
                <a:lnTo>
                  <a:pt x="371602" y="1726819"/>
                </a:lnTo>
                <a:lnTo>
                  <a:pt x="371602" y="1758569"/>
                </a:lnTo>
                <a:lnTo>
                  <a:pt x="18288" y="1758569"/>
                </a:lnTo>
                <a:lnTo>
                  <a:pt x="18288" y="1771269"/>
                </a:lnTo>
                <a:lnTo>
                  <a:pt x="371602" y="1771269"/>
                </a:lnTo>
                <a:lnTo>
                  <a:pt x="371602" y="1803019"/>
                </a:lnTo>
                <a:lnTo>
                  <a:pt x="435102" y="1771269"/>
                </a:lnTo>
                <a:lnTo>
                  <a:pt x="447802" y="1764919"/>
                </a:lnTo>
                <a:close/>
              </a:path>
              <a:path w="2454275" h="2863850">
                <a:moveTo>
                  <a:pt x="1166876" y="1078357"/>
                </a:moveTo>
                <a:lnTo>
                  <a:pt x="1152461" y="1039622"/>
                </a:lnTo>
                <a:lnTo>
                  <a:pt x="1137158" y="998474"/>
                </a:lnTo>
                <a:lnTo>
                  <a:pt x="1115517" y="1021651"/>
                </a:lnTo>
                <a:lnTo>
                  <a:pt x="22606" y="0"/>
                </a:lnTo>
                <a:lnTo>
                  <a:pt x="13970" y="9398"/>
                </a:lnTo>
                <a:lnTo>
                  <a:pt x="1106805" y="1030973"/>
                </a:lnTo>
                <a:lnTo>
                  <a:pt x="1085215" y="1054100"/>
                </a:lnTo>
                <a:lnTo>
                  <a:pt x="1166876" y="1078357"/>
                </a:lnTo>
                <a:close/>
              </a:path>
              <a:path w="2454275" h="2863850">
                <a:moveTo>
                  <a:pt x="2449830" y="2540800"/>
                </a:moveTo>
                <a:lnTo>
                  <a:pt x="1425232" y="2451049"/>
                </a:lnTo>
                <a:lnTo>
                  <a:pt x="1425321" y="2449931"/>
                </a:lnTo>
                <a:lnTo>
                  <a:pt x="1427988" y="2419413"/>
                </a:lnTo>
                <a:lnTo>
                  <a:pt x="1348740" y="2450719"/>
                </a:lnTo>
                <a:lnTo>
                  <a:pt x="1421384" y="2495321"/>
                </a:lnTo>
                <a:lnTo>
                  <a:pt x="1424127" y="2463698"/>
                </a:lnTo>
                <a:lnTo>
                  <a:pt x="2448814" y="2553449"/>
                </a:lnTo>
                <a:lnTo>
                  <a:pt x="2449830" y="2540800"/>
                </a:lnTo>
                <a:close/>
              </a:path>
              <a:path w="2454275" h="2863850">
                <a:moveTo>
                  <a:pt x="2452243" y="132461"/>
                </a:moveTo>
                <a:lnTo>
                  <a:pt x="2147138" y="72567"/>
                </a:lnTo>
                <a:lnTo>
                  <a:pt x="2147620" y="70104"/>
                </a:lnTo>
                <a:lnTo>
                  <a:pt x="2153285" y="41402"/>
                </a:lnTo>
                <a:lnTo>
                  <a:pt x="2071116" y="64135"/>
                </a:lnTo>
                <a:lnTo>
                  <a:pt x="2138553" y="116205"/>
                </a:lnTo>
                <a:lnTo>
                  <a:pt x="2144687" y="85013"/>
                </a:lnTo>
                <a:lnTo>
                  <a:pt x="2449830" y="144907"/>
                </a:lnTo>
                <a:lnTo>
                  <a:pt x="2452243" y="132461"/>
                </a:lnTo>
                <a:close/>
              </a:path>
              <a:path w="2454275" h="2863850">
                <a:moveTo>
                  <a:pt x="2454021" y="1282446"/>
                </a:moveTo>
                <a:lnTo>
                  <a:pt x="2452446" y="1280388"/>
                </a:lnTo>
                <a:lnTo>
                  <a:pt x="2452751" y="1279779"/>
                </a:lnTo>
                <a:lnTo>
                  <a:pt x="2451519" y="1279169"/>
                </a:lnTo>
                <a:lnTo>
                  <a:pt x="1971344" y="646760"/>
                </a:lnTo>
                <a:lnTo>
                  <a:pt x="1984641" y="636651"/>
                </a:lnTo>
                <a:lnTo>
                  <a:pt x="1996694" y="627507"/>
                </a:lnTo>
                <a:lnTo>
                  <a:pt x="1920240" y="589915"/>
                </a:lnTo>
                <a:lnTo>
                  <a:pt x="1935988" y="673608"/>
                </a:lnTo>
                <a:lnTo>
                  <a:pt x="1961299" y="654380"/>
                </a:lnTo>
                <a:lnTo>
                  <a:pt x="2425522" y="1266050"/>
                </a:lnTo>
                <a:lnTo>
                  <a:pt x="843546" y="467741"/>
                </a:lnTo>
                <a:lnTo>
                  <a:pt x="846429" y="462026"/>
                </a:lnTo>
                <a:lnTo>
                  <a:pt x="857885" y="439293"/>
                </a:lnTo>
                <a:lnTo>
                  <a:pt x="772668" y="439039"/>
                </a:lnTo>
                <a:lnTo>
                  <a:pt x="823595" y="507365"/>
                </a:lnTo>
                <a:lnTo>
                  <a:pt x="837857" y="479056"/>
                </a:lnTo>
                <a:lnTo>
                  <a:pt x="2442972" y="1289037"/>
                </a:lnTo>
                <a:lnTo>
                  <a:pt x="2443861" y="1290193"/>
                </a:lnTo>
                <a:lnTo>
                  <a:pt x="2444419" y="1289773"/>
                </a:lnTo>
                <a:lnTo>
                  <a:pt x="2447036" y="1291082"/>
                </a:lnTo>
                <a:lnTo>
                  <a:pt x="2449753" y="1285697"/>
                </a:lnTo>
                <a:lnTo>
                  <a:pt x="2454021" y="1282446"/>
                </a:lnTo>
                <a:close/>
              </a:path>
            </a:pathLst>
          </a:custGeom>
          <a:solidFill>
            <a:srgbClr val="FAC8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6"/>
          <p:cNvPicPr/>
          <p:nvPr/>
        </p:nvPicPr>
        <p:blipFill rotWithShape="1">
          <a:blip r:embed="rId5" cstate="print"/>
          <a:srcRect t="31351" b="18144"/>
          <a:stretch/>
        </p:blipFill>
        <p:spPr>
          <a:xfrm>
            <a:off x="1431034" y="183909"/>
            <a:ext cx="1572770" cy="7509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177</Words>
  <Application>Microsoft Office PowerPoint</Application>
  <PresentationFormat>Экран (16:9)</PresentationFormat>
  <Paragraphs>40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Cambria</vt:lpstr>
      <vt:lpstr>Segoe UI</vt:lpstr>
      <vt:lpstr>Tahoma</vt:lpstr>
      <vt:lpstr>Wingdings</vt:lpstr>
      <vt:lpstr>Office Theme</vt:lpstr>
      <vt:lpstr>Презентация PowerPoint</vt:lpstr>
      <vt:lpstr>NUTRI POCKETS FISH Вигляд у всій лінійці</vt:lpstr>
      <vt:lpstr>УТП</vt:lpstr>
      <vt:lpstr>Дизайн, УТП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Meiko Pauls</dc:creator>
  <cp:lastModifiedBy>Лупийчук Катерина</cp:lastModifiedBy>
  <cp:revision>59</cp:revision>
  <dcterms:created xsi:type="dcterms:W3CDTF">2024-01-17T14:54:08Z</dcterms:created>
  <dcterms:modified xsi:type="dcterms:W3CDTF">2024-03-20T12:42:09Z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2024-01-17T00:00:00Z</vt:filetime>
  </property>
</Properties>
</file>