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4" r:id="rId2"/>
    <p:sldId id="557" r:id="rId3"/>
    <p:sldId id="558" r:id="rId4"/>
    <p:sldId id="561" r:id="rId5"/>
    <p:sldId id="505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ошниченко Олег" initials="МО" lastIdx="1" clrIdx="0">
    <p:extLst>
      <p:ext uri="{19B8F6BF-5375-455C-9EA6-DF929625EA0E}">
        <p15:presenceInfo xmlns:p15="http://schemas.microsoft.com/office/powerpoint/2012/main" userId="Мирошниченко Оле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3FF"/>
    <a:srgbClr val="224968"/>
    <a:srgbClr val="CCECFF"/>
    <a:srgbClr val="C85BFF"/>
    <a:srgbClr val="BED6FA"/>
    <a:srgbClr val="FEF4D2"/>
    <a:srgbClr val="FF3399"/>
    <a:srgbClr val="FE0000"/>
    <a:srgbClr val="FAFAFA"/>
    <a:srgbClr val="EA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840" autoAdjust="0"/>
  </p:normalViewPr>
  <p:slideViewPr>
    <p:cSldViewPr snapToGrid="0">
      <p:cViewPr varScale="1">
        <p:scale>
          <a:sx n="83" d="100"/>
          <a:sy n="83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4B3E-B594-4EFD-AAFE-4E6C8E7343C4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B97F-AC7F-44B4-9A4C-6ADB3D6E28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75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6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7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09600" y="76201"/>
            <a:ext cx="10972800" cy="8223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 marL="778668" indent="-321468">
              <a:spcBef>
                <a:spcPts val="400"/>
              </a:spcBef>
              <a:defRPr sz="1800"/>
            </a:lvl2pPr>
            <a:lvl3pPr marL="1208314" indent="-293914">
              <a:spcBef>
                <a:spcPts val="400"/>
              </a:spcBef>
              <a:defRPr sz="1800"/>
            </a:lvl3pPr>
            <a:lvl4pPr marL="1714500" indent="-342900">
              <a:spcBef>
                <a:spcPts val="400"/>
              </a:spcBef>
              <a:defRPr sz="1800"/>
            </a:lvl4pPr>
            <a:lvl5pPr marL="2240279" indent="-411479">
              <a:spcBef>
                <a:spcPts val="4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1495961" y="6536453"/>
            <a:ext cx="249425" cy="246221"/>
          </a:xfrm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 dirty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4254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9601" y="990600"/>
            <a:ext cx="10972801" cy="0"/>
          </a:xfrm>
          <a:prstGeom prst="line">
            <a:avLst/>
          </a:prstGeom>
          <a:ln w="44450">
            <a:solidFill>
              <a:srgbClr val="184A9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495960" y="6536453"/>
            <a:ext cx="249425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 dirty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8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756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328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900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688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260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97455" cy="6859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178" y="2225964"/>
            <a:ext cx="2535644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3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91699"/>
              </p:ext>
            </p:extLst>
          </p:nvPr>
        </p:nvGraphicFramePr>
        <p:xfrm>
          <a:off x="517235" y="2772136"/>
          <a:ext cx="11397673" cy="1809099"/>
        </p:xfrm>
        <a:graphic>
          <a:graphicData uri="http://schemas.openxmlformats.org/drawingml/2006/table">
            <a:tbl>
              <a:tblPr/>
              <a:tblGrid>
                <a:gridCol w="1240495">
                  <a:extLst>
                    <a:ext uri="{9D8B030D-6E8A-4147-A177-3AD203B41FA5}">
                      <a16:colId xmlns:a16="http://schemas.microsoft.com/office/drawing/2014/main" val="3274619423"/>
                    </a:ext>
                  </a:extLst>
                </a:gridCol>
                <a:gridCol w="1044080">
                  <a:extLst>
                    <a:ext uri="{9D8B030D-6E8A-4147-A177-3AD203B41FA5}">
                      <a16:colId xmlns:a16="http://schemas.microsoft.com/office/drawing/2014/main" val="1427926197"/>
                    </a:ext>
                  </a:extLst>
                </a:gridCol>
                <a:gridCol w="4556832">
                  <a:extLst>
                    <a:ext uri="{9D8B030D-6E8A-4147-A177-3AD203B41FA5}">
                      <a16:colId xmlns:a16="http://schemas.microsoft.com/office/drawing/2014/main" val="1406862986"/>
                    </a:ext>
                  </a:extLst>
                </a:gridCol>
                <a:gridCol w="883215">
                  <a:extLst>
                    <a:ext uri="{9D8B030D-6E8A-4147-A177-3AD203B41FA5}">
                      <a16:colId xmlns:a16="http://schemas.microsoft.com/office/drawing/2014/main" val="521222969"/>
                    </a:ext>
                  </a:extLst>
                </a:gridCol>
                <a:gridCol w="1124232">
                  <a:extLst>
                    <a:ext uri="{9D8B030D-6E8A-4147-A177-3AD203B41FA5}">
                      <a16:colId xmlns:a16="http://schemas.microsoft.com/office/drawing/2014/main" val="1255747602"/>
                    </a:ext>
                  </a:extLst>
                </a:gridCol>
                <a:gridCol w="964640">
                  <a:extLst>
                    <a:ext uri="{9D8B030D-6E8A-4147-A177-3AD203B41FA5}">
                      <a16:colId xmlns:a16="http://schemas.microsoft.com/office/drawing/2014/main" val="1915669249"/>
                    </a:ext>
                  </a:extLst>
                </a:gridCol>
                <a:gridCol w="658907">
                  <a:extLst>
                    <a:ext uri="{9D8B030D-6E8A-4147-A177-3AD203B41FA5}">
                      <a16:colId xmlns:a16="http://schemas.microsoft.com/office/drawing/2014/main" val="3025215258"/>
                    </a:ext>
                  </a:extLst>
                </a:gridCol>
                <a:gridCol w="925272">
                  <a:extLst>
                    <a:ext uri="{9D8B030D-6E8A-4147-A177-3AD203B41FA5}">
                      <a16:colId xmlns:a16="http://schemas.microsoft.com/office/drawing/2014/main" val="772222108"/>
                    </a:ext>
                  </a:extLst>
                </a:gridCol>
              </a:tblGrid>
              <a:tr h="2878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NATURALISS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SNACKS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1" i="0" u="none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вага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тварина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категорія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ОПТ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50703"/>
                  </a:ext>
                </a:extLst>
              </a:tr>
              <a:tr h="5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8437013149884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NATUDE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Naturaliss Delicious Snack for Rabbits, Guinea Pigs, Hamsters and Chinchillas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д/грызунов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снеки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171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663555"/>
                  </a:ext>
                </a:extLst>
              </a:tr>
              <a:tr h="5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8437013149877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NATUSA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Naturaliss Salad Snack for Rabbits, Guinea Pigs, Hamsters and Chinchillas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д/грызунов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снеки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171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58630"/>
                  </a:ext>
                </a:extLst>
              </a:tr>
              <a:tr h="507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8437013149907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NATUFRU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Naturaliss Fruit Snack for Guinea Pigs, Hamsters and Chinchillas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д/грызунов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снеки</a:t>
                      </a:r>
                    </a:p>
                  </a:txBody>
                  <a:tcPr marL="7516" marR="7516" marT="7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171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7933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92936" y="122959"/>
            <a:ext cx="223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NATURALISS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SNACKS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7" y="522756"/>
            <a:ext cx="1383961" cy="1775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14" y="488242"/>
            <a:ext cx="1338436" cy="182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93" y="450630"/>
            <a:ext cx="1283806" cy="1748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209" y="2361771"/>
            <a:ext cx="7481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9136" y="2361770"/>
            <a:ext cx="7481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359" y="2361769"/>
            <a:ext cx="7481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1832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0800" y="723238"/>
            <a:ext cx="2872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Naturaliss</a:t>
            </a:r>
            <a:r>
              <a:rPr 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Delicious Snack for Rabbits, Guinea Pigs, Hamsters and Chinchillas 60 g.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53907"/>
            <a:ext cx="1320800" cy="1795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1636" y="464502"/>
            <a:ext cx="78416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шиншил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хом'яків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Зневоднена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гібіскус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ромашка,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геліантус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800" y="1480088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упаковки: ПП / ПЕТ / ПП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 x Г x В): 105 x 50 x 175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нетто: 60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брутто: 63 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25445" y="0"/>
            <a:ext cx="270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NATURALISS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SNACKS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5" y="2904663"/>
            <a:ext cx="1245419" cy="1694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926" y="4627551"/>
            <a:ext cx="1285345" cy="17411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6291" y="2539343"/>
            <a:ext cx="80910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шиншил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хом'яків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зневоднена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геліантус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5419" y="2836462"/>
            <a:ext cx="2466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Naturaliss</a:t>
            </a:r>
            <a:r>
              <a:rPr 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Salad Snack for Rabbits, Guinea Pigs, Hamsters and Chinchillas 60 g.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5419" y="3583447"/>
            <a:ext cx="2790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упаковки: ПП / ПЕТ / ПП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 x Г x В): 105 x 50 x 175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нетто: 60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брутто: 63 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45419" y="4757312"/>
            <a:ext cx="282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Naturaliss</a:t>
            </a:r>
            <a:r>
              <a:rPr 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Fruit Snack for Guinea Pigs, Hamsters and Chinchillas 60 g.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745" y="4655194"/>
            <a:ext cx="7806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шиншил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хом'яків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консервантів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Дегідроване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яблуко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кокос,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календула, бутон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45419" y="5381470"/>
            <a:ext cx="2826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упаковки: ПП / ПЕТ / ПП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 x Г x В): 105 x 50 x 175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нетто: 60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брутто: 63 г</a:t>
            </a:r>
          </a:p>
        </p:txBody>
      </p:sp>
    </p:spTree>
    <p:extLst>
      <p:ext uri="{BB962C8B-B14F-4D97-AF65-F5344CB8AC3E}">
        <p14:creationId xmlns:p14="http://schemas.microsoft.com/office/powerpoint/2010/main" val="9825200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800" y="78106"/>
            <a:ext cx="5283200" cy="398891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КОНКУРЕНТАМИ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82371"/>
              </p:ext>
            </p:extLst>
          </p:nvPr>
        </p:nvGraphicFramePr>
        <p:xfrm>
          <a:off x="165759" y="572292"/>
          <a:ext cx="11914911" cy="1584245"/>
        </p:xfrm>
        <a:graphic>
          <a:graphicData uri="http://schemas.openxmlformats.org/drawingml/2006/table">
            <a:tbl>
              <a:tblPr/>
              <a:tblGrid>
                <a:gridCol w="718667">
                  <a:extLst>
                    <a:ext uri="{9D8B030D-6E8A-4147-A177-3AD203B41FA5}">
                      <a16:colId xmlns:a16="http://schemas.microsoft.com/office/drawing/2014/main" val="4260765867"/>
                    </a:ext>
                  </a:extLst>
                </a:gridCol>
                <a:gridCol w="4401838">
                  <a:extLst>
                    <a:ext uri="{9D8B030D-6E8A-4147-A177-3AD203B41FA5}">
                      <a16:colId xmlns:a16="http://schemas.microsoft.com/office/drawing/2014/main" val="2386588515"/>
                    </a:ext>
                  </a:extLst>
                </a:gridCol>
                <a:gridCol w="718667">
                  <a:extLst>
                    <a:ext uri="{9D8B030D-6E8A-4147-A177-3AD203B41FA5}">
                      <a16:colId xmlns:a16="http://schemas.microsoft.com/office/drawing/2014/main" val="344126770"/>
                    </a:ext>
                  </a:extLst>
                </a:gridCol>
                <a:gridCol w="329389">
                  <a:extLst>
                    <a:ext uri="{9D8B030D-6E8A-4147-A177-3AD203B41FA5}">
                      <a16:colId xmlns:a16="http://schemas.microsoft.com/office/drawing/2014/main" val="283726993"/>
                    </a:ext>
                  </a:extLst>
                </a:gridCol>
                <a:gridCol w="329389">
                  <a:extLst>
                    <a:ext uri="{9D8B030D-6E8A-4147-A177-3AD203B41FA5}">
                      <a16:colId xmlns:a16="http://schemas.microsoft.com/office/drawing/2014/main" val="17916008"/>
                    </a:ext>
                  </a:extLst>
                </a:gridCol>
                <a:gridCol w="233567">
                  <a:extLst>
                    <a:ext uri="{9D8B030D-6E8A-4147-A177-3AD203B41FA5}">
                      <a16:colId xmlns:a16="http://schemas.microsoft.com/office/drawing/2014/main" val="3383770031"/>
                    </a:ext>
                  </a:extLst>
                </a:gridCol>
                <a:gridCol w="574935">
                  <a:extLst>
                    <a:ext uri="{9D8B030D-6E8A-4147-A177-3AD203B41FA5}">
                      <a16:colId xmlns:a16="http://schemas.microsoft.com/office/drawing/2014/main" val="560020407"/>
                    </a:ext>
                  </a:extLst>
                </a:gridCol>
                <a:gridCol w="233567">
                  <a:extLst>
                    <a:ext uri="{9D8B030D-6E8A-4147-A177-3AD203B41FA5}">
                      <a16:colId xmlns:a16="http://schemas.microsoft.com/office/drawing/2014/main" val="1823040455"/>
                    </a:ext>
                  </a:extLst>
                </a:gridCol>
                <a:gridCol w="260517">
                  <a:extLst>
                    <a:ext uri="{9D8B030D-6E8A-4147-A177-3AD203B41FA5}">
                      <a16:colId xmlns:a16="http://schemas.microsoft.com/office/drawing/2014/main" val="899296634"/>
                    </a:ext>
                  </a:extLst>
                </a:gridCol>
                <a:gridCol w="574935">
                  <a:extLst>
                    <a:ext uri="{9D8B030D-6E8A-4147-A177-3AD203B41FA5}">
                      <a16:colId xmlns:a16="http://schemas.microsoft.com/office/drawing/2014/main" val="536071002"/>
                    </a:ext>
                  </a:extLst>
                </a:gridCol>
                <a:gridCol w="359334">
                  <a:extLst>
                    <a:ext uri="{9D8B030D-6E8A-4147-A177-3AD203B41FA5}">
                      <a16:colId xmlns:a16="http://schemas.microsoft.com/office/drawing/2014/main" val="3092291245"/>
                    </a:ext>
                  </a:extLst>
                </a:gridCol>
                <a:gridCol w="233567">
                  <a:extLst>
                    <a:ext uri="{9D8B030D-6E8A-4147-A177-3AD203B41FA5}">
                      <a16:colId xmlns:a16="http://schemas.microsoft.com/office/drawing/2014/main" val="1320404528"/>
                    </a:ext>
                  </a:extLst>
                </a:gridCol>
                <a:gridCol w="260517">
                  <a:extLst>
                    <a:ext uri="{9D8B030D-6E8A-4147-A177-3AD203B41FA5}">
                      <a16:colId xmlns:a16="http://schemas.microsoft.com/office/drawing/2014/main" val="2541004102"/>
                    </a:ext>
                  </a:extLst>
                </a:gridCol>
                <a:gridCol w="583917">
                  <a:extLst>
                    <a:ext uri="{9D8B030D-6E8A-4147-A177-3AD203B41FA5}">
                      <a16:colId xmlns:a16="http://schemas.microsoft.com/office/drawing/2014/main" val="1217099446"/>
                    </a:ext>
                  </a:extLst>
                </a:gridCol>
                <a:gridCol w="359334">
                  <a:extLst>
                    <a:ext uri="{9D8B030D-6E8A-4147-A177-3AD203B41FA5}">
                      <a16:colId xmlns:a16="http://schemas.microsoft.com/office/drawing/2014/main" val="1782056632"/>
                    </a:ext>
                  </a:extLst>
                </a:gridCol>
                <a:gridCol w="233567">
                  <a:extLst>
                    <a:ext uri="{9D8B030D-6E8A-4147-A177-3AD203B41FA5}">
                      <a16:colId xmlns:a16="http://schemas.microsoft.com/office/drawing/2014/main" val="353457945"/>
                    </a:ext>
                  </a:extLst>
                </a:gridCol>
                <a:gridCol w="574935">
                  <a:extLst>
                    <a:ext uri="{9D8B030D-6E8A-4147-A177-3AD203B41FA5}">
                      <a16:colId xmlns:a16="http://schemas.microsoft.com/office/drawing/2014/main" val="2939816741"/>
                    </a:ext>
                  </a:extLst>
                </a:gridCol>
                <a:gridCol w="574935">
                  <a:extLst>
                    <a:ext uri="{9D8B030D-6E8A-4147-A177-3AD203B41FA5}">
                      <a16:colId xmlns:a16="http://schemas.microsoft.com/office/drawing/2014/main" val="2834285823"/>
                    </a:ext>
                  </a:extLst>
                </a:gridCol>
                <a:gridCol w="359334">
                  <a:extLst>
                    <a:ext uri="{9D8B030D-6E8A-4147-A177-3AD203B41FA5}">
                      <a16:colId xmlns:a16="http://schemas.microsoft.com/office/drawing/2014/main" val="4293634898"/>
                    </a:ext>
                  </a:extLst>
                </a:gridCol>
              </a:tblGrid>
              <a:tr h="291649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CUNIPIC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Versele-Laga Nature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Gimbi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МИКС)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Gimbi (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ДРОПСЫ)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476124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за 100г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за 100г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 ind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за 100г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 ind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Ціна за 100г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 ind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30345"/>
                  </a:ext>
                </a:extLst>
              </a:tr>
              <a:tr h="291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NATUSA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Naturaliss  Salad  снек д/кроликов, морских свинок, хомяков и шиншилл 60г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1111171253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39112"/>
                  </a:ext>
                </a:extLst>
              </a:tr>
              <a:tr h="291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NATUDE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Naturaliss Delicious снек д/кроликов, морских свинок, хомяков и шиншилл 60г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1111171252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375890"/>
                  </a:ext>
                </a:extLst>
              </a:tr>
              <a:tr h="291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NATUFRU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Naturaliss Fruit снек д/морских свинок, хомяков и шиншилл 60г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1111171254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58806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9" y="2765890"/>
            <a:ext cx="1383961" cy="1697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63" y="2675266"/>
            <a:ext cx="1338436" cy="1821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76" y="2690187"/>
            <a:ext cx="1283806" cy="1748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1818" y="4527530"/>
            <a:ext cx="7481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2150" y="4829199"/>
            <a:ext cx="7481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85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750" y="2251832"/>
            <a:ext cx="4919831" cy="2583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81" y="5136974"/>
            <a:ext cx="5815757" cy="15589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0254" y="6542074"/>
            <a:ext cx="7481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742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67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0073" y="0"/>
            <a:ext cx="455352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Дякую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за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увагу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!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91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_Brands_Pet_Europe 2013">
  <a:themeElements>
    <a:clrScheme name="Spectrum_Brands_Pet_Europ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DAB26"/>
      </a:accent1>
      <a:accent2>
        <a:srgbClr val="0038A9"/>
      </a:accent2>
      <a:accent3>
        <a:srgbClr val="FAE000"/>
      </a:accent3>
      <a:accent4>
        <a:srgbClr val="DC291E"/>
      </a:accent4>
      <a:accent5>
        <a:srgbClr val="AB8A66"/>
      </a:accent5>
      <a:accent6>
        <a:srgbClr val="BECD02"/>
      </a:accent6>
      <a:hlink>
        <a:srgbClr val="0000FF"/>
      </a:hlink>
      <a:folHlink>
        <a:srgbClr val="FF00FF"/>
      </a:folHlink>
    </a:clrScheme>
    <a:fontScheme name="Spectrum_Brands_Pet_Europe 201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ectrum_Brands_Pet_Europ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17054</TotalTime>
  <Words>543</Words>
  <Application>Microsoft Office PowerPoint</Application>
  <PresentationFormat>Широкоэкранный</PresentationFormat>
  <Paragraphs>152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Microsoft YaHei</vt:lpstr>
      <vt:lpstr>宋体</vt:lpstr>
      <vt:lpstr>Arial</vt:lpstr>
      <vt:lpstr>Calibri</vt:lpstr>
      <vt:lpstr>Helvetica</vt:lpstr>
      <vt:lpstr>Times New Roman</vt:lpstr>
      <vt:lpstr>Wingdings</vt:lpstr>
      <vt:lpstr>Spectrum_Brands_Pet_Europe 2013</vt:lpstr>
      <vt:lpstr>Презентация PowerPoint</vt:lpstr>
      <vt:lpstr>Презентация PowerPoint</vt:lpstr>
      <vt:lpstr>Презентация PowerPoint</vt:lpstr>
      <vt:lpstr>СРАВНЕНИЕ С КОНКУРЕНТАМИ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</dc:title>
  <dc:creator>Солдатова Юлия</dc:creator>
  <cp:lastModifiedBy>Наумова Кристина</cp:lastModifiedBy>
  <cp:revision>1115</cp:revision>
  <cp:lastPrinted>2018-11-05T08:49:00Z</cp:lastPrinted>
  <dcterms:created xsi:type="dcterms:W3CDTF">2018-11-01T12:23:11Z</dcterms:created>
  <dcterms:modified xsi:type="dcterms:W3CDTF">2023-03-02T11:23:44Z</dcterms:modified>
</cp:coreProperties>
</file>