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313" r:id="rId3"/>
    <p:sldId id="314" r:id="rId4"/>
    <p:sldId id="315" r:id="rId5"/>
    <p:sldId id="325" r:id="rId6"/>
    <p:sldId id="316" r:id="rId7"/>
    <p:sldId id="317" r:id="rId8"/>
    <p:sldId id="318" r:id="rId9"/>
    <p:sldId id="319" r:id="rId10"/>
    <p:sldId id="324" r:id="rId11"/>
    <p:sldId id="322" r:id="rId12"/>
    <p:sldId id="320" r:id="rId13"/>
    <p:sldId id="321" r:id="rId14"/>
    <p:sldId id="323" r:id="rId15"/>
    <p:sldId id="259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35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96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ni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blipFill>
            <a:blip r:embed="rId2"/>
          </a:blipFill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blipFill>
            <a:blip r:embed="rId2"/>
          </a:blipFill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ni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" descr="Image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7189" y="-440121"/>
            <a:ext cx="1428175" cy="1106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5" y="8078330"/>
            <a:ext cx="1481944" cy="773674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blipFill>
            <a:blip r:embed="rId4"/>
          </a:blipFill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Objeto"/>
          <p:cNvSpPr txBox="1">
            <a:spLocks noGrp="1"/>
          </p:cNvSpPr>
          <p:nvPr>
            <p:ph idx="3"/>
          </p:nvPr>
        </p:nvSpPr>
        <p:spPr>
          <a:xfrm>
            <a:off x="1549305" y="1270000"/>
            <a:ext cx="11099801" cy="72136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ni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9043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"/>
          <p:cNvGrpSpPr/>
          <p:nvPr/>
        </p:nvGrpSpPr>
        <p:grpSpPr>
          <a:xfrm>
            <a:off x="43372" y="-372387"/>
            <a:ext cx="1481943" cy="11060412"/>
            <a:chOff x="0" y="0"/>
            <a:chExt cx="1481942" cy="11060411"/>
          </a:xfrm>
        </p:grpSpPr>
        <p:pic>
          <p:nvPicPr>
            <p:cNvPr id="2" name="Imagen" descr="Imagen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84" y="0"/>
              <a:ext cx="1428175" cy="11060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Imagen" descr="Image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8518451"/>
              <a:ext cx="1481943" cy="773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254568" y="483115"/>
            <a:ext cx="424994" cy="436396"/>
          </a:xfrm>
          <a:prstGeom prst="rect">
            <a:avLst/>
          </a:prstGeom>
          <a:blipFill>
            <a:blip r:embed="rId9"/>
          </a:blipFill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exto del título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7" name="Nivel de texto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ABD038"/>
          </a:solidFill>
          <a:uFillTx/>
          <a:latin typeface="+mj-lt"/>
          <a:ea typeface="+mj-ea"/>
          <a:cs typeface="+mj-cs"/>
          <a:sym typeface="Lato Bol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6.tif"/><Relationship Id="rId10" Type="http://schemas.openxmlformats.org/officeDocument/2006/relationships/image" Target="../media/image22.png"/><Relationship Id="rId4" Type="http://schemas.openxmlformats.org/officeDocument/2006/relationships/image" Target="../media/image15.tif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332241" y="483115"/>
            <a:ext cx="269647" cy="436396"/>
          </a:xfrm>
          <a:prstGeom prst="rect">
            <a:avLst/>
          </a:prstGeom>
          <a:blipFill>
            <a:blip r:embed="rId2"/>
          </a:blip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6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" y="9221"/>
            <a:ext cx="13005015" cy="4885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874636"/>
            <a:ext cx="13004801" cy="5407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6972" y="2863882"/>
            <a:ext cx="783771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</a:t>
            </a:r>
            <a:r>
              <a:rPr lang="ru-RU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44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ru-RU" sz="4400" b="1" i="0" u="none" strike="noStrike" cap="none" spc="0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лін</a:t>
            </a:r>
            <a:r>
              <a:rPr kumimoji="0" lang="uk-UA" sz="44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і</a:t>
            </a:r>
            <a:r>
              <a:rPr kumimoji="0" lang="ru-RU" sz="4400" b="1" i="0" u="none" strike="noStrike" cap="none" spc="0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йки</a:t>
            </a:r>
            <a:r>
              <a:rPr kumimoji="0" lang="ru-RU" sz="44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без зернового корму </a:t>
            </a: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ALPHA</a:t>
            </a:r>
            <a:r>
              <a:rPr kumimoji="0" lang="en-US" sz="4400" b="1" i="0" u="none" strike="noStrike" cap="none" spc="0" normalizeH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PRO</a:t>
            </a:r>
            <a:endParaRPr kumimoji="0" lang="ru-RU" sz="44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912238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Прямоугольник 2119"/>
          <p:cNvSpPr/>
          <p:nvPr/>
        </p:nvSpPr>
        <p:spPr>
          <a:xfrm>
            <a:off x="1444171" y="491872"/>
            <a:ext cx="11560629" cy="822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ТАКЕ 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ALPHA PRO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“все в одному”: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беззерновий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вироблений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низькій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температурі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низьким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вмістом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жиру та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високим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вмістом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клітковини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(з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товстими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частинками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крохмалем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сприяє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кращому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травленню</a:t>
            </a:r>
            <a:r>
              <a:rPr lang="ru-RU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80340" algn="l">
              <a:spcBef>
                <a:spcPts val="955"/>
              </a:spcBef>
            </a:pPr>
            <a:r>
              <a:rPr lang="uk-UA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2000" b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uk-UA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ВІН ВИГОТОВЛЯЄТЬСЯ?</a:t>
            </a:r>
            <a:endParaRPr lang="ru-RU" sz="20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низькотемпературна екструзія, повністю відрізняється від інших марок, тому що не містить зернових.</a:t>
            </a:r>
            <a:endParaRPr lang="ru-RU" sz="20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20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uk-UA" sz="2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ЧИМ ВІДРІЗНЯЄТЬСЯ ВІД ІНШИХ БРЕНДІВ?</a:t>
            </a:r>
            <a:endParaRPr lang="ru-RU" sz="20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Містить менше жиру, більше клітковини, він має довгу клітковину.</a:t>
            </a:r>
            <a:endParaRPr lang="ru-RU" sz="20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alibri" panose="020F0502020204030204" pitchFamily="34" charset="0"/>
              <a:buChar char="-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МЕНШЕ ЖИРУ.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Alpha</a:t>
            </a:r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</a:t>
            </a:r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містить ідеальну кількість жиру для кожного виду і походить з джерел, багатих</a:t>
            </a:r>
            <a:endParaRPr lang="ru-RU" sz="20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незамінними жирними кислотами, омега 3 і омега 6.</a:t>
            </a:r>
            <a:endParaRPr lang="ru-RU" sz="20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alibri" panose="020F0502020204030204" pitchFamily="34" charset="0"/>
              <a:buChar char="-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 ВОЛОКНА.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Alpha</a:t>
            </a:r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</a:t>
            </a:r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містить найбільшу кількість сирої клітковини, яку ви можете знайти на ринку.</a:t>
            </a:r>
            <a:endParaRPr lang="ru-RU" sz="20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alibri" panose="020F0502020204030204" pitchFamily="34" charset="0"/>
              <a:buChar char="-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ДОВГА КЛІТКОВИНА.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Кібли</a:t>
            </a:r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Alpha</a:t>
            </a:r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</a:t>
            </a:r>
            <a:r>
              <a:rPr lang="uk-UA" sz="20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мають розмір більше 0,3 мм.</a:t>
            </a:r>
            <a:endParaRPr lang="ru-RU" sz="20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l"/>
            <a:r>
              <a:rPr lang="uk-UA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2000" b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23240" indent="-342900" algn="l">
              <a:buFont typeface="Wingdings" panose="05000000000000000000" pitchFamily="2" charset="2"/>
              <a:buChar char="ü"/>
            </a:pP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Кальцій 0,60%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Фосфор 0,36%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Сира клітковина 26%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Зернові 0%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Сіно Тимофіївки 29%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Додані цукри 0%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Вітаміни А, </a:t>
            </a:r>
            <a:r>
              <a:rPr lang="en-US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uk-UA" sz="2000" b="0" baseline="-250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21" name="Рисунок 2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879" y="6054056"/>
            <a:ext cx="4470698" cy="3175906"/>
          </a:xfrm>
          <a:prstGeom prst="rect">
            <a:avLst/>
          </a:prstGeom>
        </p:spPr>
      </p:pic>
      <p:pic>
        <p:nvPicPr>
          <p:cNvPr id="2122" name="Рисунок 2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012" y="6229788"/>
            <a:ext cx="3539645" cy="28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92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9445" y="0"/>
            <a:ext cx="9174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Переваги 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ALPHA PRO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в</a:t>
            </a:r>
            <a:r>
              <a:rPr lang="uk-UA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ідношенню</a:t>
            </a:r>
            <a:r>
              <a:rPr lang="uk-UA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конкурентних товарів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900359"/>
              </p:ext>
            </p:extLst>
          </p:nvPr>
        </p:nvGraphicFramePr>
        <p:xfrm>
          <a:off x="1658982" y="574768"/>
          <a:ext cx="11345819" cy="91294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985844">
                  <a:extLst>
                    <a:ext uri="{9D8B030D-6E8A-4147-A177-3AD203B41FA5}">
                      <a16:colId xmlns:a16="http://schemas.microsoft.com/office/drawing/2014/main" val="3801770530"/>
                    </a:ext>
                  </a:extLst>
                </a:gridCol>
                <a:gridCol w="2126903">
                  <a:extLst>
                    <a:ext uri="{9D8B030D-6E8A-4147-A177-3AD203B41FA5}">
                      <a16:colId xmlns:a16="http://schemas.microsoft.com/office/drawing/2014/main" val="2504693904"/>
                    </a:ext>
                  </a:extLst>
                </a:gridCol>
                <a:gridCol w="2127904">
                  <a:extLst>
                    <a:ext uri="{9D8B030D-6E8A-4147-A177-3AD203B41FA5}">
                      <a16:colId xmlns:a16="http://schemas.microsoft.com/office/drawing/2014/main" val="163099971"/>
                    </a:ext>
                  </a:extLst>
                </a:gridCol>
                <a:gridCol w="2552084">
                  <a:extLst>
                    <a:ext uri="{9D8B030D-6E8A-4147-A177-3AD203B41FA5}">
                      <a16:colId xmlns:a16="http://schemas.microsoft.com/office/drawing/2014/main" val="2609986263"/>
                    </a:ext>
                  </a:extLst>
                </a:gridCol>
                <a:gridCol w="2553084">
                  <a:extLst>
                    <a:ext uri="{9D8B030D-6E8A-4147-A177-3AD203B41FA5}">
                      <a16:colId xmlns:a16="http://schemas.microsoft.com/office/drawing/2014/main" val="2597300184"/>
                    </a:ext>
                  </a:extLst>
                </a:gridCol>
              </a:tblGrid>
              <a:tr h="114647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</a:t>
                      </a:r>
                      <a:r>
                        <a:rPr lang="ru-RU" sz="16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Стандартний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r>
                        <a:rPr lang="ru-RU" sz="16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Екструдований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193800" marR="51308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AlphaPro</a:t>
                      </a:r>
                      <a:r>
                        <a:rPr lang="ru-RU" sz="16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Екструдований</a:t>
                      </a:r>
                      <a:endParaRPr lang="ru-RU" sz="16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8590" marR="54864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Переваги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AlphaPro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порівнянні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стандартним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екструдованим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8425" marR="219710">
                        <a:lnSpc>
                          <a:spcPct val="104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Вплив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домашні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тварин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1915" marR="3302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1228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Покращує травлення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5309328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крохмалю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en-US" sz="1600" spc="5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&gt;40%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48590" algn="ctr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en-US" sz="1800" b="1" spc="5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&lt;25%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613627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</a:t>
                      </a:r>
                      <a:r>
                        <a:rPr lang="uk-UA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інгредієнти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інгредієнти</a:t>
                      </a: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сіно</a:t>
                      </a: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крохмалю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Запобігає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діареї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2052051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матеріалах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зернові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</a:t>
                      </a: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зернових</a:t>
                      </a: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8940096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Запобігає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ожирінн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3857717"/>
                  </a:ext>
                </a:extLst>
              </a:tr>
              <a:tr h="231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4858500"/>
                  </a:ext>
                </a:extLst>
              </a:tr>
              <a:tr h="1570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2865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крохмалю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826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А: 10% - </a:t>
                      </a:r>
                      <a:r>
                        <a:rPr lang="ru-RU" sz="16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амілоза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90% - </a:t>
                      </a:r>
                      <a:r>
                        <a:rPr lang="ru-RU" sz="16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амілопектин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265" marR="176530" algn="ctr">
                        <a:lnSpc>
                          <a:spcPct val="10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короткого </a:t>
                      </a:r>
                      <a:r>
                        <a:rPr lang="ru-RU" sz="16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ланцюга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48590" marR="227330" algn="ctr">
                        <a:lnSpc>
                          <a:spcPct val="10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В: 25% - </a:t>
                      </a:r>
                      <a:r>
                        <a:rPr lang="ru-RU" sz="18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амілоза</a:t>
                      </a:r>
                      <a:r>
                        <a:rPr lang="ru-RU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75% </a:t>
                      </a:r>
                      <a:r>
                        <a:rPr lang="ru-RU" sz="18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амілопектину</a:t>
                      </a:r>
                      <a:r>
                        <a:rPr lang="ru-RU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довгого</a:t>
                      </a:r>
                      <a:r>
                        <a:rPr lang="ru-RU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ланцюга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98425" marR="304165" algn="l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Підвищений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вміст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еперетравлю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ваного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крохмалю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1915" marR="414655" algn="l">
                        <a:lnSpc>
                          <a:spcPct val="105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ребіотичний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ефект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1915" marR="414655" algn="l">
                        <a:lnSpc>
                          <a:spcPct val="105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Запобігає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діареї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1915" marR="288925" algn="l">
                        <a:lnSpc>
                          <a:spcPct val="105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Запобігає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ожирінню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діабету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7737161"/>
                  </a:ext>
                </a:extLst>
              </a:tr>
              <a:tr h="237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1915" algn="l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1479237"/>
                  </a:ext>
                </a:extLst>
              </a:tr>
              <a:tr h="695046">
                <a:tc>
                  <a:txBody>
                    <a:bodyPr/>
                    <a:lstStyle/>
                    <a:p>
                      <a:pPr marL="62865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Дрібний помел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Найкращий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кишковий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транзит і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ферментація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сліпої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кишки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81915" marR="0" lvl="0" indent="0" algn="l" defTabSz="584200" rtl="0" eaLnBrk="1" fontAlgn="auto" latinLnBrk="0" hangingPunct="1">
                        <a:lnSpc>
                          <a:spcPts val="9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Коригує  споживання </a:t>
                      </a:r>
                      <a:r>
                        <a:rPr lang="uk-UA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цекотрофів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1915" marR="0" lvl="0" indent="0" algn="l" defTabSz="584200" rtl="0" eaLnBrk="1" fontAlgn="auto" latinLnBrk="0" hangingPunct="1">
                        <a:lnSpc>
                          <a:spcPts val="9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2481075"/>
                  </a:ext>
                </a:extLst>
              </a:tr>
              <a:tr h="695046">
                <a:tc>
                  <a:txBody>
                    <a:bodyPr/>
                    <a:lstStyle/>
                    <a:p>
                      <a:pPr marL="62865">
                        <a:lnSpc>
                          <a:spcPts val="96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сирих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ctr">
                        <a:lnSpc>
                          <a:spcPts val="96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1600" spc="5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Дрібни</a:t>
                      </a:r>
                      <a:r>
                        <a:rPr lang="uk-UA" sz="1600" spc="5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 </a:t>
                      </a:r>
                      <a:r>
                        <a:rPr lang="en-US" sz="1600" spc="5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spc="5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борошно</a:t>
                      </a:r>
                      <a:r>
                        <a:rPr lang="en-US" sz="1600" spc="5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Грубий (волокна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81915" algn="l">
                        <a:lnSpc>
                          <a:spcPts val="96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2297591"/>
                  </a:ext>
                </a:extLst>
              </a:tr>
              <a:tr h="463365">
                <a:tc>
                  <a:txBody>
                    <a:bodyPr/>
                    <a:lstStyle/>
                    <a:p>
                      <a:pPr marL="62865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матеріалів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довжиною</a:t>
                      </a: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&gt;0.3 </a:t>
                      </a:r>
                      <a:r>
                        <a:rPr lang="uk-UA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мм)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1915" algn="l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Запобігає діареї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1620371"/>
                  </a:ext>
                </a:extLst>
              </a:tr>
              <a:tr h="2305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2865" marR="19558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екструдері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265"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150-160⁰C</a:t>
                      </a:r>
                      <a:r>
                        <a:rPr lang="en-US" sz="1600" spc="12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spc="11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uk-UA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859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110-115⁰C</a:t>
                      </a:r>
                      <a:r>
                        <a:rPr lang="en-US" sz="1800" b="1" spc="12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b="1" spc="11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uk-UA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98425" marR="86995" algn="l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Вищий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стійкості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крохмалю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Мінімальні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втрати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вітамінів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амінокислот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384175" lvl="0" indent="0" algn="l">
                        <a:lnSpc>
                          <a:spcPct val="105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050"/>
                        <a:buFont typeface="Arial" panose="020B0604020202020204" pitchFamily="34" charset="0"/>
                        <a:buNone/>
                        <a:tabLst>
                          <a:tab pos="160020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Пребіотичний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ефект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384175" lvl="0" indent="0" algn="l">
                        <a:lnSpc>
                          <a:spcPct val="105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050"/>
                        <a:buFont typeface="Arial" panose="020B0604020202020204" pitchFamily="34" charset="0"/>
                        <a:buNone/>
                        <a:tabLst>
                          <a:tab pos="160020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Профілактика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діареї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384175" lvl="0" indent="0" algn="l">
                        <a:lnSpc>
                          <a:spcPct val="105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050"/>
                        <a:buFont typeface="Arial" panose="020B0604020202020204" pitchFamily="34" charset="0"/>
                        <a:buNone/>
                        <a:tabLst>
                          <a:tab pos="160020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Запобігає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ожирінню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діабету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335280" lvl="0" indent="0" algn="l">
                        <a:lnSpc>
                          <a:spcPct val="104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SzPts val="1050"/>
                        <a:buFont typeface="Arial" panose="020B0604020202020204" pitchFamily="34" charset="0"/>
                        <a:buNone/>
                        <a:tabLst>
                          <a:tab pos="170180" algn="l"/>
                        </a:tabLs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Запобігає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дефіцитним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танам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576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620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0229" y="591872"/>
            <a:ext cx="1083056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ЩО ЩЕ?</a:t>
            </a:r>
            <a:endParaRPr lang="ru-RU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ПІКЛУВАННЯ ПРО ЗУБИ.</a:t>
            </a:r>
            <a:endParaRPr lang="ru-RU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Сприяє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правильному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зношуванню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зубів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Завдяки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великій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кількості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сіна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клітковини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містить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Alpha Pro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допомагає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жувальним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рухам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здійснюватися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збоку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гарантує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оптимальний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знос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зубів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 ПРЕБІОТИКАМИ.</a:t>
            </a:r>
          </a:p>
          <a:p>
            <a:pPr algn="l"/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стійким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крохмалем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en-US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FOS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інсуліном</a:t>
            </a: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l"/>
            <a:r>
              <a:rPr lang="ru-RU" b="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ЗБАЛАНСОВАНИЙ ВМІСТ КАЛЬЦІЮ ТА ІДЕАЛЬНИЙ </a:t>
            </a:r>
            <a:r>
              <a:rPr lang="ru-RU" b="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ФОСФОРУ:</a:t>
            </a:r>
            <a:endParaRPr lang="ru-RU" b="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uk-UA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464" y="4365515"/>
            <a:ext cx="4343400" cy="16287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19234" y="6394679"/>
            <a:ext cx="10412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Експерти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рекомендують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співвідношення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кальцій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/фосфор 1,5-2,0,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запобігти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захворюванням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спричиненим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нестачею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надлишком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кальцію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 Pro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містить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достатню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збалансовану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кожного виду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1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463" y="338861"/>
            <a:ext cx="11679646" cy="564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1840" algn="l">
              <a:spcBef>
                <a:spcPts val="705"/>
              </a:spcBef>
            </a:pPr>
            <a:r>
              <a:rPr lang="ru-RU" sz="2000" b="0" dirty="0" smtClean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ЧОМУ </a:t>
            </a:r>
            <a:r>
              <a:rPr lang="ru-RU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БЕЗ ЗЕРНОВИ</a:t>
            </a: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Й (</a:t>
            </a:r>
            <a:r>
              <a:rPr lang="en-US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GRAIN FREE</a:t>
            </a:r>
            <a:r>
              <a:rPr lang="uk-UA" sz="2000" b="0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uk-UA" sz="2000" b="0" dirty="0" smtClean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uk-UA" sz="2000" b="0" dirty="0">
              <a:solidFill>
                <a:srgbClr val="00B0F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51840" algn="l">
              <a:spcBef>
                <a:spcPts val="705"/>
              </a:spcBef>
            </a:pPr>
            <a:r>
              <a:rPr lang="ru-RU" sz="2000" b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000" b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беззерновому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екструдованому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продукті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сирих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стійкого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крохмалю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30%.</a:t>
            </a:r>
          </a:p>
          <a:p>
            <a:pPr marL="751840" algn="l">
              <a:spcBef>
                <a:spcPts val="705"/>
              </a:spcBef>
            </a:pP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стійкого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крохмалю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метаболізується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пребіотик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751840" algn="l">
              <a:spcBef>
                <a:spcPts val="705"/>
              </a:spcBef>
            </a:pP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ВСЕ ЦЕ ДОПОМАГАЄ ФОРМУЛІ 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ALPHA PRO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МІСТИТИ МЕНШЕ УГЛЕВОДІВ, ЩО СПРИЯЄ ПРОФІЛАКТИЦІ ОЖИРІННЯ.</a:t>
            </a:r>
          </a:p>
          <a:p>
            <a:pPr algn="l"/>
            <a:endParaRPr lang="ru-RU" sz="2000" b="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0" spc="-5" dirty="0" smtClean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ЧОМУ </a:t>
            </a:r>
            <a:r>
              <a:rPr lang="ru-RU" sz="20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ЕКСТРУЗІЯ ПРОВОДИТЬСЯ ПРИ НИЗЬКИХ ТЕМПЕРАТУРАХ?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51840" algn="l">
              <a:spcBef>
                <a:spcPts val="705"/>
              </a:spcBef>
            </a:pPr>
            <a:r>
              <a:rPr lang="ru-RU" sz="2000" b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Для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вищого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коефіцієнту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крохмалю</a:t>
            </a:r>
            <a:endParaRPr lang="ru-RU" sz="2000" b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51840" algn="l">
              <a:spcBef>
                <a:spcPts val="705"/>
              </a:spcBef>
            </a:pP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Тому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втрата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амінокислот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мінімальна</a:t>
            </a:r>
            <a:endParaRPr lang="ru-RU" sz="2000" b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20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ru-RU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0" spc="-5" dirty="0" smtClean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ЧОМУ </a:t>
            </a:r>
            <a:r>
              <a:rPr lang="en-US" sz="20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</a:t>
            </a:r>
            <a:r>
              <a:rPr lang="uk-UA" sz="20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Й КОРМ</a:t>
            </a:r>
            <a:r>
              <a:rPr lang="en-US" sz="20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ДОРОЖЧ</a:t>
            </a:r>
            <a:r>
              <a:rPr lang="uk-UA" sz="20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ИЙ</a:t>
            </a:r>
            <a:r>
              <a:rPr lang="en-US" sz="2000" b="0" spc="-5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ru-RU" sz="2000" b="0" dirty="0">
              <a:solidFill>
                <a:srgbClr val="00B0F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51840" marR="354330" algn="l">
              <a:spcBef>
                <a:spcPts val="705"/>
              </a:spcBef>
            </a:pPr>
            <a:r>
              <a:rPr lang="en-US" sz="2000" b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uk-UA" sz="2000" b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Завдяки</a:t>
            </a:r>
            <a:r>
              <a:rPr lang="en-US" sz="2000" b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високій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якості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сировини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сіно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имофіївки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та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горох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та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низькому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вмісту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легкозасвоюваного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крохмалю</a:t>
            </a:r>
            <a:endParaRPr lang="ru-RU" sz="2000" b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51840" marR="354330" algn="l">
              <a:spcBef>
                <a:spcPts val="705"/>
              </a:spcBef>
            </a:pPr>
            <a:r>
              <a:rPr lang="en-US" sz="2000" b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uk-UA" sz="2000" b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Завдяки</a:t>
            </a:r>
            <a:r>
              <a:rPr lang="en-US" sz="2000" b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повільнішому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процесу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низькотемпературної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екструзії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та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збільшенню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кількості</a:t>
            </a:r>
            <a:r>
              <a:rPr lang="en-US" sz="2000" b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волокна</a:t>
            </a:r>
            <a:endParaRPr lang="ru-RU" sz="2000" b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406" y="109183"/>
            <a:ext cx="1004887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788229" y="7014754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88229" y="7014754"/>
            <a:ext cx="6767513" cy="2057400"/>
            <a:chOff x="0" y="0"/>
            <a:chExt cx="10658" cy="3240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09" cy="3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" y="1025"/>
              <a:ext cx="1658" cy="2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60600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332241" y="483115"/>
            <a:ext cx="269647" cy="436396"/>
          </a:xfrm>
          <a:prstGeom prst="rect">
            <a:avLst/>
          </a:prstGeom>
          <a:blipFill>
            <a:blip r:embed="rId2"/>
          </a:blip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76" name="Imagen" descr="Imagen"/>
          <p:cNvPicPr>
            <a:picLocks noChangeAspect="1"/>
          </p:cNvPicPr>
          <p:nvPr/>
        </p:nvPicPr>
        <p:blipFill>
          <a:blip r:embed="rId3"/>
          <a:srcRect l="31138" t="39000" r="19751" b="6271"/>
          <a:stretch>
            <a:fillRect/>
          </a:stretch>
        </p:blipFill>
        <p:spPr>
          <a:xfrm>
            <a:off x="4461340" y="1739819"/>
            <a:ext cx="5773150" cy="7738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50" extrusionOk="0">
                <a:moveTo>
                  <a:pt x="12418" y="0"/>
                </a:moveTo>
                <a:cubicBezTo>
                  <a:pt x="12364" y="0"/>
                  <a:pt x="12309" y="5"/>
                  <a:pt x="12257" y="14"/>
                </a:cubicBezTo>
                <a:cubicBezTo>
                  <a:pt x="12206" y="24"/>
                  <a:pt x="12158" y="37"/>
                  <a:pt x="12118" y="55"/>
                </a:cubicBezTo>
                <a:cubicBezTo>
                  <a:pt x="12093" y="67"/>
                  <a:pt x="12071" y="75"/>
                  <a:pt x="12053" y="81"/>
                </a:cubicBezTo>
                <a:cubicBezTo>
                  <a:pt x="11997" y="98"/>
                  <a:pt x="11962" y="89"/>
                  <a:pt x="11916" y="55"/>
                </a:cubicBezTo>
                <a:cubicBezTo>
                  <a:pt x="11810" y="-24"/>
                  <a:pt x="11751" y="-17"/>
                  <a:pt x="11726" y="77"/>
                </a:cubicBezTo>
                <a:cubicBezTo>
                  <a:pt x="11712" y="133"/>
                  <a:pt x="11636" y="158"/>
                  <a:pt x="11472" y="163"/>
                </a:cubicBezTo>
                <a:cubicBezTo>
                  <a:pt x="11344" y="168"/>
                  <a:pt x="11164" y="207"/>
                  <a:pt x="11075" y="251"/>
                </a:cubicBezTo>
                <a:cubicBezTo>
                  <a:pt x="10968" y="303"/>
                  <a:pt x="10771" y="332"/>
                  <a:pt x="10500" y="336"/>
                </a:cubicBezTo>
                <a:cubicBezTo>
                  <a:pt x="10274" y="339"/>
                  <a:pt x="10075" y="357"/>
                  <a:pt x="10058" y="377"/>
                </a:cubicBezTo>
                <a:cubicBezTo>
                  <a:pt x="10042" y="396"/>
                  <a:pt x="9919" y="404"/>
                  <a:pt x="9784" y="394"/>
                </a:cubicBezTo>
                <a:cubicBezTo>
                  <a:pt x="9624" y="383"/>
                  <a:pt x="9510" y="401"/>
                  <a:pt x="9462" y="444"/>
                </a:cubicBezTo>
                <a:cubicBezTo>
                  <a:pt x="9421" y="481"/>
                  <a:pt x="9348" y="499"/>
                  <a:pt x="9300" y="485"/>
                </a:cubicBezTo>
                <a:cubicBezTo>
                  <a:pt x="9252" y="471"/>
                  <a:pt x="9062" y="514"/>
                  <a:pt x="8879" y="580"/>
                </a:cubicBezTo>
                <a:cubicBezTo>
                  <a:pt x="8630" y="669"/>
                  <a:pt x="8422" y="702"/>
                  <a:pt x="8070" y="712"/>
                </a:cubicBezTo>
                <a:cubicBezTo>
                  <a:pt x="7809" y="718"/>
                  <a:pt x="7544" y="746"/>
                  <a:pt x="7484" y="772"/>
                </a:cubicBezTo>
                <a:cubicBezTo>
                  <a:pt x="7424" y="798"/>
                  <a:pt x="7372" y="803"/>
                  <a:pt x="7311" y="787"/>
                </a:cubicBezTo>
                <a:cubicBezTo>
                  <a:pt x="7291" y="781"/>
                  <a:pt x="7270" y="773"/>
                  <a:pt x="7248" y="762"/>
                </a:cubicBezTo>
                <a:cubicBezTo>
                  <a:pt x="7075" y="682"/>
                  <a:pt x="7007" y="690"/>
                  <a:pt x="7018" y="787"/>
                </a:cubicBezTo>
                <a:cubicBezTo>
                  <a:pt x="7025" y="851"/>
                  <a:pt x="6968" y="873"/>
                  <a:pt x="6758" y="884"/>
                </a:cubicBezTo>
                <a:cubicBezTo>
                  <a:pt x="6448" y="901"/>
                  <a:pt x="6124" y="1007"/>
                  <a:pt x="6233" y="1056"/>
                </a:cubicBezTo>
                <a:cubicBezTo>
                  <a:pt x="6429" y="1147"/>
                  <a:pt x="5713" y="1436"/>
                  <a:pt x="5414" y="1387"/>
                </a:cubicBezTo>
                <a:cubicBezTo>
                  <a:pt x="5260" y="1362"/>
                  <a:pt x="5231" y="1373"/>
                  <a:pt x="5213" y="1466"/>
                </a:cubicBezTo>
                <a:cubicBezTo>
                  <a:pt x="5198" y="1548"/>
                  <a:pt x="5145" y="1579"/>
                  <a:pt x="5002" y="1591"/>
                </a:cubicBezTo>
                <a:cubicBezTo>
                  <a:pt x="4898" y="1600"/>
                  <a:pt x="4763" y="1640"/>
                  <a:pt x="4704" y="1680"/>
                </a:cubicBezTo>
                <a:cubicBezTo>
                  <a:pt x="4642" y="1721"/>
                  <a:pt x="4423" y="1762"/>
                  <a:pt x="4188" y="1776"/>
                </a:cubicBezTo>
                <a:cubicBezTo>
                  <a:pt x="3858" y="1796"/>
                  <a:pt x="3773" y="1816"/>
                  <a:pt x="3749" y="1887"/>
                </a:cubicBezTo>
                <a:cubicBezTo>
                  <a:pt x="3726" y="1953"/>
                  <a:pt x="3658" y="1976"/>
                  <a:pt x="3492" y="1976"/>
                </a:cubicBezTo>
                <a:cubicBezTo>
                  <a:pt x="3327" y="1976"/>
                  <a:pt x="3248" y="2003"/>
                  <a:pt x="3195" y="2076"/>
                </a:cubicBezTo>
                <a:cubicBezTo>
                  <a:pt x="3134" y="2162"/>
                  <a:pt x="3084" y="2171"/>
                  <a:pt x="2858" y="2148"/>
                </a:cubicBezTo>
                <a:cubicBezTo>
                  <a:pt x="2628" y="2125"/>
                  <a:pt x="2586" y="2135"/>
                  <a:pt x="2533" y="2226"/>
                </a:cubicBezTo>
                <a:cubicBezTo>
                  <a:pt x="2500" y="2283"/>
                  <a:pt x="2443" y="2325"/>
                  <a:pt x="2409" y="2321"/>
                </a:cubicBezTo>
                <a:cubicBezTo>
                  <a:pt x="2374" y="2316"/>
                  <a:pt x="2325" y="2341"/>
                  <a:pt x="2299" y="2376"/>
                </a:cubicBezTo>
                <a:cubicBezTo>
                  <a:pt x="2273" y="2411"/>
                  <a:pt x="2135" y="2453"/>
                  <a:pt x="1995" y="2471"/>
                </a:cubicBezTo>
                <a:cubicBezTo>
                  <a:pt x="1800" y="2495"/>
                  <a:pt x="1755" y="2517"/>
                  <a:pt x="1805" y="2562"/>
                </a:cubicBezTo>
                <a:cubicBezTo>
                  <a:pt x="1887" y="2636"/>
                  <a:pt x="1826" y="2682"/>
                  <a:pt x="1646" y="2682"/>
                </a:cubicBezTo>
                <a:cubicBezTo>
                  <a:pt x="1563" y="2682"/>
                  <a:pt x="1495" y="2718"/>
                  <a:pt x="1477" y="2769"/>
                </a:cubicBezTo>
                <a:cubicBezTo>
                  <a:pt x="1453" y="2838"/>
                  <a:pt x="1403" y="2852"/>
                  <a:pt x="1244" y="2835"/>
                </a:cubicBezTo>
                <a:cubicBezTo>
                  <a:pt x="1072" y="2816"/>
                  <a:pt x="1042" y="2826"/>
                  <a:pt x="1060" y="2901"/>
                </a:cubicBezTo>
                <a:cubicBezTo>
                  <a:pt x="1074" y="2962"/>
                  <a:pt x="1046" y="2986"/>
                  <a:pt x="968" y="2982"/>
                </a:cubicBezTo>
                <a:cubicBezTo>
                  <a:pt x="886" y="2977"/>
                  <a:pt x="858" y="3003"/>
                  <a:pt x="871" y="3075"/>
                </a:cubicBezTo>
                <a:cubicBezTo>
                  <a:pt x="884" y="3147"/>
                  <a:pt x="853" y="3181"/>
                  <a:pt x="764" y="3190"/>
                </a:cubicBezTo>
                <a:cubicBezTo>
                  <a:pt x="618" y="3206"/>
                  <a:pt x="395" y="3560"/>
                  <a:pt x="389" y="3787"/>
                </a:cubicBezTo>
                <a:cubicBezTo>
                  <a:pt x="386" y="3880"/>
                  <a:pt x="374" y="3913"/>
                  <a:pt x="313" y="3918"/>
                </a:cubicBezTo>
                <a:cubicBezTo>
                  <a:pt x="293" y="3919"/>
                  <a:pt x="267" y="3918"/>
                  <a:pt x="235" y="3914"/>
                </a:cubicBezTo>
                <a:cubicBezTo>
                  <a:pt x="116" y="3902"/>
                  <a:pt x="92" y="3916"/>
                  <a:pt x="123" y="3976"/>
                </a:cubicBezTo>
                <a:cubicBezTo>
                  <a:pt x="145" y="4019"/>
                  <a:pt x="119" y="4102"/>
                  <a:pt x="65" y="4163"/>
                </a:cubicBezTo>
                <a:cubicBezTo>
                  <a:pt x="21" y="4214"/>
                  <a:pt x="-2" y="4242"/>
                  <a:pt x="0" y="4256"/>
                </a:cubicBezTo>
                <a:cubicBezTo>
                  <a:pt x="2" y="4270"/>
                  <a:pt x="29" y="4270"/>
                  <a:pt x="82" y="4267"/>
                </a:cubicBezTo>
                <a:cubicBezTo>
                  <a:pt x="181" y="4261"/>
                  <a:pt x="194" y="4297"/>
                  <a:pt x="183" y="4543"/>
                </a:cubicBezTo>
                <a:cubicBezTo>
                  <a:pt x="175" y="4699"/>
                  <a:pt x="151" y="4894"/>
                  <a:pt x="131" y="4979"/>
                </a:cubicBezTo>
                <a:cubicBezTo>
                  <a:pt x="99" y="5110"/>
                  <a:pt x="112" y="5131"/>
                  <a:pt x="221" y="5131"/>
                </a:cubicBezTo>
                <a:cubicBezTo>
                  <a:pt x="385" y="5131"/>
                  <a:pt x="472" y="5258"/>
                  <a:pt x="435" y="5441"/>
                </a:cubicBezTo>
                <a:cubicBezTo>
                  <a:pt x="415" y="5536"/>
                  <a:pt x="440" y="5605"/>
                  <a:pt x="506" y="5646"/>
                </a:cubicBezTo>
                <a:cubicBezTo>
                  <a:pt x="561" y="5680"/>
                  <a:pt x="607" y="5746"/>
                  <a:pt x="607" y="5792"/>
                </a:cubicBezTo>
                <a:cubicBezTo>
                  <a:pt x="607" y="5842"/>
                  <a:pt x="650" y="5872"/>
                  <a:pt x="717" y="5868"/>
                </a:cubicBezTo>
                <a:cubicBezTo>
                  <a:pt x="799" y="5863"/>
                  <a:pt x="834" y="5903"/>
                  <a:pt x="849" y="6026"/>
                </a:cubicBezTo>
                <a:cubicBezTo>
                  <a:pt x="860" y="6117"/>
                  <a:pt x="922" y="6233"/>
                  <a:pt x="985" y="6285"/>
                </a:cubicBezTo>
                <a:cubicBezTo>
                  <a:pt x="1156" y="6423"/>
                  <a:pt x="1161" y="6554"/>
                  <a:pt x="1002" y="6705"/>
                </a:cubicBezTo>
                <a:cubicBezTo>
                  <a:pt x="851" y="6848"/>
                  <a:pt x="863" y="7051"/>
                  <a:pt x="1027" y="7124"/>
                </a:cubicBezTo>
                <a:cubicBezTo>
                  <a:pt x="1074" y="7144"/>
                  <a:pt x="1112" y="7188"/>
                  <a:pt x="1113" y="7219"/>
                </a:cubicBezTo>
                <a:cubicBezTo>
                  <a:pt x="1116" y="7308"/>
                  <a:pt x="1516" y="7437"/>
                  <a:pt x="1635" y="7387"/>
                </a:cubicBezTo>
                <a:cubicBezTo>
                  <a:pt x="1716" y="7353"/>
                  <a:pt x="1760" y="7378"/>
                  <a:pt x="1842" y="7506"/>
                </a:cubicBezTo>
                <a:cubicBezTo>
                  <a:pt x="1906" y="7606"/>
                  <a:pt x="2016" y="7686"/>
                  <a:pt x="2130" y="7716"/>
                </a:cubicBezTo>
                <a:cubicBezTo>
                  <a:pt x="2234" y="7743"/>
                  <a:pt x="2315" y="7798"/>
                  <a:pt x="2315" y="7842"/>
                </a:cubicBezTo>
                <a:cubicBezTo>
                  <a:pt x="2315" y="7891"/>
                  <a:pt x="2348" y="7911"/>
                  <a:pt x="2407" y="7894"/>
                </a:cubicBezTo>
                <a:cubicBezTo>
                  <a:pt x="2458" y="7879"/>
                  <a:pt x="2517" y="7889"/>
                  <a:pt x="2538" y="7914"/>
                </a:cubicBezTo>
                <a:cubicBezTo>
                  <a:pt x="2548" y="7926"/>
                  <a:pt x="2563" y="7934"/>
                  <a:pt x="2579" y="7938"/>
                </a:cubicBezTo>
                <a:cubicBezTo>
                  <a:pt x="2595" y="7942"/>
                  <a:pt x="2613" y="7942"/>
                  <a:pt x="2627" y="7936"/>
                </a:cubicBezTo>
                <a:cubicBezTo>
                  <a:pt x="2655" y="7923"/>
                  <a:pt x="2775" y="7948"/>
                  <a:pt x="2892" y="7992"/>
                </a:cubicBezTo>
                <a:cubicBezTo>
                  <a:pt x="3029" y="8044"/>
                  <a:pt x="3256" y="8073"/>
                  <a:pt x="3526" y="8074"/>
                </a:cubicBezTo>
                <a:cubicBezTo>
                  <a:pt x="3758" y="8075"/>
                  <a:pt x="3968" y="8090"/>
                  <a:pt x="3992" y="8108"/>
                </a:cubicBezTo>
                <a:cubicBezTo>
                  <a:pt x="4060" y="8159"/>
                  <a:pt x="4040" y="8720"/>
                  <a:pt x="3965" y="8864"/>
                </a:cubicBezTo>
                <a:cubicBezTo>
                  <a:pt x="3928" y="8935"/>
                  <a:pt x="3869" y="8994"/>
                  <a:pt x="3833" y="8994"/>
                </a:cubicBezTo>
                <a:cubicBezTo>
                  <a:pt x="3797" y="8994"/>
                  <a:pt x="3768" y="9020"/>
                  <a:pt x="3768" y="9052"/>
                </a:cubicBezTo>
                <a:cubicBezTo>
                  <a:pt x="3767" y="9085"/>
                  <a:pt x="3695" y="9161"/>
                  <a:pt x="3609" y="9222"/>
                </a:cubicBezTo>
                <a:cubicBezTo>
                  <a:pt x="3523" y="9283"/>
                  <a:pt x="3453" y="9358"/>
                  <a:pt x="3453" y="9389"/>
                </a:cubicBezTo>
                <a:cubicBezTo>
                  <a:pt x="3453" y="9420"/>
                  <a:pt x="3419" y="9471"/>
                  <a:pt x="3378" y="9502"/>
                </a:cubicBezTo>
                <a:cubicBezTo>
                  <a:pt x="3336" y="9533"/>
                  <a:pt x="3293" y="9605"/>
                  <a:pt x="3281" y="9662"/>
                </a:cubicBezTo>
                <a:cubicBezTo>
                  <a:pt x="3269" y="9719"/>
                  <a:pt x="3218" y="9801"/>
                  <a:pt x="3167" y="9843"/>
                </a:cubicBezTo>
                <a:cubicBezTo>
                  <a:pt x="3115" y="9886"/>
                  <a:pt x="3073" y="9941"/>
                  <a:pt x="3073" y="9967"/>
                </a:cubicBezTo>
                <a:cubicBezTo>
                  <a:pt x="3073" y="9994"/>
                  <a:pt x="3015" y="10054"/>
                  <a:pt x="2946" y="10101"/>
                </a:cubicBezTo>
                <a:cubicBezTo>
                  <a:pt x="2854" y="10163"/>
                  <a:pt x="2838" y="10202"/>
                  <a:pt x="2886" y="10245"/>
                </a:cubicBezTo>
                <a:cubicBezTo>
                  <a:pt x="2932" y="10286"/>
                  <a:pt x="2932" y="10314"/>
                  <a:pt x="2886" y="10335"/>
                </a:cubicBezTo>
                <a:cubicBezTo>
                  <a:pt x="2850" y="10352"/>
                  <a:pt x="2820" y="10416"/>
                  <a:pt x="2820" y="10478"/>
                </a:cubicBezTo>
                <a:cubicBezTo>
                  <a:pt x="2820" y="10540"/>
                  <a:pt x="2759" y="10621"/>
                  <a:pt x="2685" y="10660"/>
                </a:cubicBezTo>
                <a:cubicBezTo>
                  <a:pt x="2608" y="10700"/>
                  <a:pt x="2565" y="10760"/>
                  <a:pt x="2585" y="10798"/>
                </a:cubicBezTo>
                <a:cubicBezTo>
                  <a:pt x="2605" y="10836"/>
                  <a:pt x="2556" y="10910"/>
                  <a:pt x="2474" y="10963"/>
                </a:cubicBezTo>
                <a:cubicBezTo>
                  <a:pt x="2361" y="11036"/>
                  <a:pt x="2329" y="11099"/>
                  <a:pt x="2340" y="11238"/>
                </a:cubicBezTo>
                <a:cubicBezTo>
                  <a:pt x="2356" y="11427"/>
                  <a:pt x="2230" y="11679"/>
                  <a:pt x="2119" y="11679"/>
                </a:cubicBezTo>
                <a:cubicBezTo>
                  <a:pt x="2084" y="11679"/>
                  <a:pt x="2062" y="11761"/>
                  <a:pt x="2070" y="11861"/>
                </a:cubicBezTo>
                <a:cubicBezTo>
                  <a:pt x="2079" y="11972"/>
                  <a:pt x="2042" y="12094"/>
                  <a:pt x="1977" y="12169"/>
                </a:cubicBezTo>
                <a:cubicBezTo>
                  <a:pt x="1908" y="12246"/>
                  <a:pt x="1862" y="12402"/>
                  <a:pt x="1854" y="12589"/>
                </a:cubicBezTo>
                <a:cubicBezTo>
                  <a:pt x="1844" y="12790"/>
                  <a:pt x="1805" y="12912"/>
                  <a:pt x="1735" y="12964"/>
                </a:cubicBezTo>
                <a:cubicBezTo>
                  <a:pt x="1651" y="13027"/>
                  <a:pt x="1624" y="13191"/>
                  <a:pt x="1591" y="13832"/>
                </a:cubicBezTo>
                <a:cubicBezTo>
                  <a:pt x="1568" y="14267"/>
                  <a:pt x="1521" y="14662"/>
                  <a:pt x="1486" y="14709"/>
                </a:cubicBezTo>
                <a:cubicBezTo>
                  <a:pt x="1450" y="14757"/>
                  <a:pt x="1428" y="14885"/>
                  <a:pt x="1437" y="14993"/>
                </a:cubicBezTo>
                <a:cubicBezTo>
                  <a:pt x="1446" y="15102"/>
                  <a:pt x="1435" y="15213"/>
                  <a:pt x="1413" y="15240"/>
                </a:cubicBezTo>
                <a:cubicBezTo>
                  <a:pt x="1339" y="15329"/>
                  <a:pt x="1364" y="16153"/>
                  <a:pt x="1441" y="16141"/>
                </a:cubicBezTo>
                <a:cubicBezTo>
                  <a:pt x="1548" y="16124"/>
                  <a:pt x="1605" y="16323"/>
                  <a:pt x="1612" y="16736"/>
                </a:cubicBezTo>
                <a:cubicBezTo>
                  <a:pt x="1616" y="17019"/>
                  <a:pt x="1649" y="17143"/>
                  <a:pt x="1745" y="17259"/>
                </a:cubicBezTo>
                <a:cubicBezTo>
                  <a:pt x="1837" y="17370"/>
                  <a:pt x="1870" y="17492"/>
                  <a:pt x="1868" y="17712"/>
                </a:cubicBezTo>
                <a:cubicBezTo>
                  <a:pt x="1867" y="17878"/>
                  <a:pt x="1870" y="18052"/>
                  <a:pt x="1873" y="18098"/>
                </a:cubicBezTo>
                <a:cubicBezTo>
                  <a:pt x="1876" y="18144"/>
                  <a:pt x="1809" y="18244"/>
                  <a:pt x="1723" y="18320"/>
                </a:cubicBezTo>
                <a:lnTo>
                  <a:pt x="1566" y="18458"/>
                </a:lnTo>
                <a:lnTo>
                  <a:pt x="1845" y="18674"/>
                </a:lnTo>
                <a:cubicBezTo>
                  <a:pt x="1997" y="18792"/>
                  <a:pt x="2116" y="18904"/>
                  <a:pt x="2109" y="18922"/>
                </a:cubicBezTo>
                <a:cubicBezTo>
                  <a:pt x="2082" y="18994"/>
                  <a:pt x="2262" y="19167"/>
                  <a:pt x="2364" y="19168"/>
                </a:cubicBezTo>
                <a:cubicBezTo>
                  <a:pt x="2424" y="19168"/>
                  <a:pt x="2551" y="19198"/>
                  <a:pt x="2646" y="19235"/>
                </a:cubicBezTo>
                <a:cubicBezTo>
                  <a:pt x="2741" y="19272"/>
                  <a:pt x="2926" y="19314"/>
                  <a:pt x="3057" y="19329"/>
                </a:cubicBezTo>
                <a:cubicBezTo>
                  <a:pt x="3421" y="19369"/>
                  <a:pt x="3920" y="19459"/>
                  <a:pt x="3990" y="19496"/>
                </a:cubicBezTo>
                <a:cubicBezTo>
                  <a:pt x="4112" y="19559"/>
                  <a:pt x="4906" y="19696"/>
                  <a:pt x="4999" y="19669"/>
                </a:cubicBezTo>
                <a:cubicBezTo>
                  <a:pt x="5092" y="19643"/>
                  <a:pt x="5267" y="19806"/>
                  <a:pt x="5235" y="19889"/>
                </a:cubicBezTo>
                <a:cubicBezTo>
                  <a:pt x="5227" y="19911"/>
                  <a:pt x="5251" y="19913"/>
                  <a:pt x="5289" y="19896"/>
                </a:cubicBezTo>
                <a:cubicBezTo>
                  <a:pt x="5385" y="19852"/>
                  <a:pt x="6173" y="20148"/>
                  <a:pt x="6215" y="20244"/>
                </a:cubicBezTo>
                <a:cubicBezTo>
                  <a:pt x="6398" y="20663"/>
                  <a:pt x="7190" y="21276"/>
                  <a:pt x="7595" y="21313"/>
                </a:cubicBezTo>
                <a:cubicBezTo>
                  <a:pt x="7630" y="21316"/>
                  <a:pt x="7772" y="21342"/>
                  <a:pt x="7911" y="21371"/>
                </a:cubicBezTo>
                <a:cubicBezTo>
                  <a:pt x="8050" y="21400"/>
                  <a:pt x="8577" y="21437"/>
                  <a:pt x="9082" y="21454"/>
                </a:cubicBezTo>
                <a:cubicBezTo>
                  <a:pt x="9586" y="21471"/>
                  <a:pt x="10103" y="21488"/>
                  <a:pt x="10232" y="21493"/>
                </a:cubicBezTo>
                <a:cubicBezTo>
                  <a:pt x="10360" y="21497"/>
                  <a:pt x="10480" y="21511"/>
                  <a:pt x="10496" y="21524"/>
                </a:cubicBezTo>
                <a:cubicBezTo>
                  <a:pt x="10566" y="21576"/>
                  <a:pt x="12484" y="21541"/>
                  <a:pt x="12574" y="21486"/>
                </a:cubicBezTo>
                <a:cubicBezTo>
                  <a:pt x="12624" y="21455"/>
                  <a:pt x="12686" y="21442"/>
                  <a:pt x="12709" y="21460"/>
                </a:cubicBezTo>
                <a:cubicBezTo>
                  <a:pt x="12774" y="21509"/>
                  <a:pt x="13215" y="21512"/>
                  <a:pt x="13299" y="21464"/>
                </a:cubicBezTo>
                <a:cubicBezTo>
                  <a:pt x="13342" y="21439"/>
                  <a:pt x="13683" y="21434"/>
                  <a:pt x="14090" y="21452"/>
                </a:cubicBezTo>
                <a:cubicBezTo>
                  <a:pt x="15169" y="21499"/>
                  <a:pt x="15338" y="21494"/>
                  <a:pt x="15440" y="21418"/>
                </a:cubicBezTo>
                <a:cubicBezTo>
                  <a:pt x="15462" y="21402"/>
                  <a:pt x="15759" y="21400"/>
                  <a:pt x="16101" y="21412"/>
                </a:cubicBezTo>
                <a:cubicBezTo>
                  <a:pt x="16404" y="21423"/>
                  <a:pt x="16608" y="21420"/>
                  <a:pt x="16703" y="21404"/>
                </a:cubicBezTo>
                <a:cubicBezTo>
                  <a:pt x="16735" y="21399"/>
                  <a:pt x="16756" y="21393"/>
                  <a:pt x="16763" y="21384"/>
                </a:cubicBezTo>
                <a:cubicBezTo>
                  <a:pt x="16786" y="21357"/>
                  <a:pt x="16984" y="21334"/>
                  <a:pt x="17203" y="21334"/>
                </a:cubicBezTo>
                <a:cubicBezTo>
                  <a:pt x="17491" y="21334"/>
                  <a:pt x="17626" y="21313"/>
                  <a:pt x="17686" y="21260"/>
                </a:cubicBezTo>
                <a:cubicBezTo>
                  <a:pt x="17743" y="21208"/>
                  <a:pt x="17829" y="21193"/>
                  <a:pt x="17957" y="21212"/>
                </a:cubicBezTo>
                <a:cubicBezTo>
                  <a:pt x="18060" y="21227"/>
                  <a:pt x="18181" y="21217"/>
                  <a:pt x="18227" y="21188"/>
                </a:cubicBezTo>
                <a:cubicBezTo>
                  <a:pt x="18335" y="21121"/>
                  <a:pt x="18505" y="21167"/>
                  <a:pt x="18505" y="21262"/>
                </a:cubicBezTo>
                <a:cubicBezTo>
                  <a:pt x="18505" y="21306"/>
                  <a:pt x="18560" y="21325"/>
                  <a:pt x="18773" y="21331"/>
                </a:cubicBezTo>
                <a:cubicBezTo>
                  <a:pt x="18845" y="21334"/>
                  <a:pt x="18933" y="21334"/>
                  <a:pt x="19043" y="21334"/>
                </a:cubicBezTo>
                <a:cubicBezTo>
                  <a:pt x="19359" y="21334"/>
                  <a:pt x="19633" y="21358"/>
                  <a:pt x="19705" y="21392"/>
                </a:cubicBezTo>
                <a:cubicBezTo>
                  <a:pt x="19815" y="21443"/>
                  <a:pt x="19859" y="21426"/>
                  <a:pt x="20085" y="21251"/>
                </a:cubicBezTo>
                <a:cubicBezTo>
                  <a:pt x="20364" y="21034"/>
                  <a:pt x="20433" y="21016"/>
                  <a:pt x="20587" y="21119"/>
                </a:cubicBezTo>
                <a:cubicBezTo>
                  <a:pt x="20637" y="21153"/>
                  <a:pt x="20683" y="21168"/>
                  <a:pt x="20723" y="21161"/>
                </a:cubicBezTo>
                <a:cubicBezTo>
                  <a:pt x="20737" y="21159"/>
                  <a:pt x="20751" y="21155"/>
                  <a:pt x="20763" y="21148"/>
                </a:cubicBezTo>
                <a:cubicBezTo>
                  <a:pt x="20813" y="21121"/>
                  <a:pt x="20855" y="21059"/>
                  <a:pt x="20889" y="20960"/>
                </a:cubicBezTo>
                <a:cubicBezTo>
                  <a:pt x="20934" y="20831"/>
                  <a:pt x="20924" y="20781"/>
                  <a:pt x="20839" y="20718"/>
                </a:cubicBezTo>
                <a:cubicBezTo>
                  <a:pt x="20770" y="20667"/>
                  <a:pt x="20716" y="20517"/>
                  <a:pt x="20686" y="20298"/>
                </a:cubicBezTo>
                <a:cubicBezTo>
                  <a:pt x="20644" y="19986"/>
                  <a:pt x="20652" y="19947"/>
                  <a:pt x="20789" y="19811"/>
                </a:cubicBezTo>
                <a:cubicBezTo>
                  <a:pt x="20890" y="19710"/>
                  <a:pt x="20938" y="19598"/>
                  <a:pt x="20938" y="19462"/>
                </a:cubicBezTo>
                <a:cubicBezTo>
                  <a:pt x="20939" y="19295"/>
                  <a:pt x="20908" y="19241"/>
                  <a:pt x="20750" y="19147"/>
                </a:cubicBezTo>
                <a:cubicBezTo>
                  <a:pt x="20486" y="18988"/>
                  <a:pt x="19856" y="18757"/>
                  <a:pt x="19517" y="18693"/>
                </a:cubicBezTo>
                <a:cubicBezTo>
                  <a:pt x="19360" y="18664"/>
                  <a:pt x="19203" y="18622"/>
                  <a:pt x="19167" y="18601"/>
                </a:cubicBezTo>
                <a:cubicBezTo>
                  <a:pt x="19074" y="18544"/>
                  <a:pt x="19148" y="18058"/>
                  <a:pt x="19247" y="18072"/>
                </a:cubicBezTo>
                <a:cubicBezTo>
                  <a:pt x="19289" y="18079"/>
                  <a:pt x="19341" y="18032"/>
                  <a:pt x="19363" y="17970"/>
                </a:cubicBezTo>
                <a:cubicBezTo>
                  <a:pt x="19384" y="17907"/>
                  <a:pt x="19454" y="17819"/>
                  <a:pt x="19520" y="17775"/>
                </a:cubicBezTo>
                <a:cubicBezTo>
                  <a:pt x="19585" y="17731"/>
                  <a:pt x="19623" y="17675"/>
                  <a:pt x="19603" y="17651"/>
                </a:cubicBezTo>
                <a:cubicBezTo>
                  <a:pt x="19583" y="17627"/>
                  <a:pt x="19629" y="17595"/>
                  <a:pt x="19704" y="17581"/>
                </a:cubicBezTo>
                <a:cubicBezTo>
                  <a:pt x="19780" y="17566"/>
                  <a:pt x="19826" y="17528"/>
                  <a:pt x="19809" y="17494"/>
                </a:cubicBezTo>
                <a:cubicBezTo>
                  <a:pt x="19792" y="17461"/>
                  <a:pt x="19798" y="17420"/>
                  <a:pt x="19821" y="17403"/>
                </a:cubicBezTo>
                <a:cubicBezTo>
                  <a:pt x="19844" y="17385"/>
                  <a:pt x="19862" y="17336"/>
                  <a:pt x="19863" y="17292"/>
                </a:cubicBezTo>
                <a:cubicBezTo>
                  <a:pt x="19863" y="17249"/>
                  <a:pt x="19922" y="17206"/>
                  <a:pt x="19993" y="17198"/>
                </a:cubicBezTo>
                <a:cubicBezTo>
                  <a:pt x="20119" y="17185"/>
                  <a:pt x="20255" y="17015"/>
                  <a:pt x="20336" y="16765"/>
                </a:cubicBezTo>
                <a:cubicBezTo>
                  <a:pt x="20361" y="16687"/>
                  <a:pt x="20411" y="16652"/>
                  <a:pt x="20483" y="16661"/>
                </a:cubicBezTo>
                <a:cubicBezTo>
                  <a:pt x="20571" y="16672"/>
                  <a:pt x="20591" y="16639"/>
                  <a:pt x="20591" y="16482"/>
                </a:cubicBezTo>
                <a:cubicBezTo>
                  <a:pt x="20591" y="16257"/>
                  <a:pt x="20683" y="16106"/>
                  <a:pt x="20818" y="16106"/>
                </a:cubicBezTo>
                <a:cubicBezTo>
                  <a:pt x="20892" y="16106"/>
                  <a:pt x="20910" y="16055"/>
                  <a:pt x="20898" y="15887"/>
                </a:cubicBezTo>
                <a:cubicBezTo>
                  <a:pt x="20888" y="15741"/>
                  <a:pt x="20914" y="15652"/>
                  <a:pt x="20976" y="15617"/>
                </a:cubicBezTo>
                <a:cubicBezTo>
                  <a:pt x="21045" y="15577"/>
                  <a:pt x="21071" y="15432"/>
                  <a:pt x="21082" y="15031"/>
                </a:cubicBezTo>
                <a:cubicBezTo>
                  <a:pt x="21096" y="14528"/>
                  <a:pt x="21167" y="14284"/>
                  <a:pt x="21281" y="14337"/>
                </a:cubicBezTo>
                <a:cubicBezTo>
                  <a:pt x="21309" y="14350"/>
                  <a:pt x="21337" y="14088"/>
                  <a:pt x="21344" y="13756"/>
                </a:cubicBezTo>
                <a:cubicBezTo>
                  <a:pt x="21357" y="13118"/>
                  <a:pt x="21411" y="12871"/>
                  <a:pt x="21534" y="12891"/>
                </a:cubicBezTo>
                <a:cubicBezTo>
                  <a:pt x="21586" y="12900"/>
                  <a:pt x="21598" y="12838"/>
                  <a:pt x="21575" y="12680"/>
                </a:cubicBezTo>
                <a:cubicBezTo>
                  <a:pt x="21492" y="12110"/>
                  <a:pt x="21489" y="12009"/>
                  <a:pt x="21547" y="11982"/>
                </a:cubicBezTo>
                <a:cubicBezTo>
                  <a:pt x="21581" y="11966"/>
                  <a:pt x="21593" y="11918"/>
                  <a:pt x="21575" y="11875"/>
                </a:cubicBezTo>
                <a:cubicBezTo>
                  <a:pt x="21557" y="11832"/>
                  <a:pt x="21537" y="11632"/>
                  <a:pt x="21531" y="11433"/>
                </a:cubicBezTo>
                <a:cubicBezTo>
                  <a:pt x="21521" y="11144"/>
                  <a:pt x="21498" y="11067"/>
                  <a:pt x="21419" y="11056"/>
                </a:cubicBezTo>
                <a:cubicBezTo>
                  <a:pt x="21339" y="11044"/>
                  <a:pt x="21317" y="10966"/>
                  <a:pt x="21309" y="10665"/>
                </a:cubicBezTo>
                <a:cubicBezTo>
                  <a:pt x="21298" y="10188"/>
                  <a:pt x="21277" y="10082"/>
                  <a:pt x="21195" y="10092"/>
                </a:cubicBezTo>
                <a:cubicBezTo>
                  <a:pt x="21159" y="10097"/>
                  <a:pt x="21119" y="10037"/>
                  <a:pt x="21108" y="9959"/>
                </a:cubicBezTo>
                <a:cubicBezTo>
                  <a:pt x="21096" y="9882"/>
                  <a:pt x="21063" y="9800"/>
                  <a:pt x="21033" y="9777"/>
                </a:cubicBezTo>
                <a:cubicBezTo>
                  <a:pt x="21004" y="9754"/>
                  <a:pt x="21012" y="9696"/>
                  <a:pt x="21053" y="9648"/>
                </a:cubicBezTo>
                <a:cubicBezTo>
                  <a:pt x="21114" y="9575"/>
                  <a:pt x="21104" y="9547"/>
                  <a:pt x="20983" y="9484"/>
                </a:cubicBezTo>
                <a:cubicBezTo>
                  <a:pt x="20846" y="9413"/>
                  <a:pt x="20839" y="9383"/>
                  <a:pt x="20857" y="8947"/>
                </a:cubicBezTo>
                <a:cubicBezTo>
                  <a:pt x="20873" y="8568"/>
                  <a:pt x="20856" y="8471"/>
                  <a:pt x="20769" y="8399"/>
                </a:cubicBezTo>
                <a:cubicBezTo>
                  <a:pt x="20709" y="8349"/>
                  <a:pt x="20645" y="8184"/>
                  <a:pt x="20619" y="8017"/>
                </a:cubicBezTo>
                <a:cubicBezTo>
                  <a:pt x="20587" y="7805"/>
                  <a:pt x="20550" y="7722"/>
                  <a:pt x="20483" y="7722"/>
                </a:cubicBezTo>
                <a:cubicBezTo>
                  <a:pt x="20432" y="7722"/>
                  <a:pt x="20375" y="7679"/>
                  <a:pt x="20357" y="7628"/>
                </a:cubicBezTo>
                <a:cubicBezTo>
                  <a:pt x="20339" y="7576"/>
                  <a:pt x="20282" y="7534"/>
                  <a:pt x="20231" y="7534"/>
                </a:cubicBezTo>
                <a:cubicBezTo>
                  <a:pt x="20205" y="7534"/>
                  <a:pt x="20178" y="7523"/>
                  <a:pt x="20155" y="7506"/>
                </a:cubicBezTo>
                <a:cubicBezTo>
                  <a:pt x="20132" y="7489"/>
                  <a:pt x="20114" y="7465"/>
                  <a:pt x="20104" y="7440"/>
                </a:cubicBezTo>
                <a:cubicBezTo>
                  <a:pt x="20086" y="7388"/>
                  <a:pt x="20046" y="7358"/>
                  <a:pt x="20015" y="7372"/>
                </a:cubicBezTo>
                <a:cubicBezTo>
                  <a:pt x="19985" y="7386"/>
                  <a:pt x="19925" y="7338"/>
                  <a:pt x="19882" y="7265"/>
                </a:cubicBezTo>
                <a:cubicBezTo>
                  <a:pt x="19839" y="7192"/>
                  <a:pt x="19776" y="7119"/>
                  <a:pt x="19742" y="7102"/>
                </a:cubicBezTo>
                <a:cubicBezTo>
                  <a:pt x="19709" y="7084"/>
                  <a:pt x="19672" y="7012"/>
                  <a:pt x="19659" y="6941"/>
                </a:cubicBezTo>
                <a:cubicBezTo>
                  <a:pt x="19655" y="6917"/>
                  <a:pt x="19654" y="6895"/>
                  <a:pt x="19658" y="6874"/>
                </a:cubicBezTo>
                <a:cubicBezTo>
                  <a:pt x="19670" y="6810"/>
                  <a:pt x="19721" y="6754"/>
                  <a:pt x="19833" y="6678"/>
                </a:cubicBezTo>
                <a:cubicBezTo>
                  <a:pt x="19942" y="6604"/>
                  <a:pt x="20056" y="6554"/>
                  <a:pt x="20084" y="6567"/>
                </a:cubicBezTo>
                <a:cubicBezTo>
                  <a:pt x="20112" y="6580"/>
                  <a:pt x="20149" y="6552"/>
                  <a:pt x="20165" y="6504"/>
                </a:cubicBezTo>
                <a:cubicBezTo>
                  <a:pt x="20182" y="6456"/>
                  <a:pt x="20284" y="6388"/>
                  <a:pt x="20391" y="6352"/>
                </a:cubicBezTo>
                <a:cubicBezTo>
                  <a:pt x="20522" y="6309"/>
                  <a:pt x="20592" y="6250"/>
                  <a:pt x="20605" y="6171"/>
                </a:cubicBezTo>
                <a:cubicBezTo>
                  <a:pt x="20608" y="6148"/>
                  <a:pt x="20614" y="6128"/>
                  <a:pt x="20624" y="6111"/>
                </a:cubicBezTo>
                <a:cubicBezTo>
                  <a:pt x="20654" y="6061"/>
                  <a:pt x="20720" y="6036"/>
                  <a:pt x="20860" y="6012"/>
                </a:cubicBezTo>
                <a:lnTo>
                  <a:pt x="21096" y="5970"/>
                </a:lnTo>
                <a:lnTo>
                  <a:pt x="21076" y="5680"/>
                </a:lnTo>
                <a:cubicBezTo>
                  <a:pt x="21057" y="5395"/>
                  <a:pt x="21171" y="5103"/>
                  <a:pt x="21281" y="5153"/>
                </a:cubicBezTo>
                <a:cubicBezTo>
                  <a:pt x="21310" y="5166"/>
                  <a:pt x="21350" y="5065"/>
                  <a:pt x="21372" y="4930"/>
                </a:cubicBezTo>
                <a:cubicBezTo>
                  <a:pt x="21393" y="4795"/>
                  <a:pt x="21449" y="4663"/>
                  <a:pt x="21495" y="4637"/>
                </a:cubicBezTo>
                <a:cubicBezTo>
                  <a:pt x="21541" y="4611"/>
                  <a:pt x="21574" y="4526"/>
                  <a:pt x="21568" y="4448"/>
                </a:cubicBezTo>
                <a:cubicBezTo>
                  <a:pt x="21533" y="3991"/>
                  <a:pt x="21515" y="3952"/>
                  <a:pt x="21305" y="3833"/>
                </a:cubicBezTo>
                <a:cubicBezTo>
                  <a:pt x="21104" y="3718"/>
                  <a:pt x="21097" y="3702"/>
                  <a:pt x="21097" y="3381"/>
                </a:cubicBezTo>
                <a:cubicBezTo>
                  <a:pt x="21097" y="3091"/>
                  <a:pt x="21086" y="3056"/>
                  <a:pt x="21004" y="3106"/>
                </a:cubicBezTo>
                <a:cubicBezTo>
                  <a:pt x="20896" y="3173"/>
                  <a:pt x="20871" y="3141"/>
                  <a:pt x="20827" y="2879"/>
                </a:cubicBezTo>
                <a:cubicBezTo>
                  <a:pt x="20806" y="2754"/>
                  <a:pt x="20831" y="2706"/>
                  <a:pt x="20949" y="2649"/>
                </a:cubicBezTo>
                <a:cubicBezTo>
                  <a:pt x="21118" y="2566"/>
                  <a:pt x="21143" y="2494"/>
                  <a:pt x="21001" y="2494"/>
                </a:cubicBezTo>
                <a:cubicBezTo>
                  <a:pt x="20948" y="2494"/>
                  <a:pt x="20887" y="2462"/>
                  <a:pt x="20867" y="2422"/>
                </a:cubicBezTo>
                <a:cubicBezTo>
                  <a:pt x="20857" y="2403"/>
                  <a:pt x="20836" y="2387"/>
                  <a:pt x="20811" y="2376"/>
                </a:cubicBezTo>
                <a:cubicBezTo>
                  <a:pt x="20785" y="2365"/>
                  <a:pt x="20755" y="2360"/>
                  <a:pt x="20726" y="2364"/>
                </a:cubicBezTo>
                <a:cubicBezTo>
                  <a:pt x="20645" y="2374"/>
                  <a:pt x="20615" y="2325"/>
                  <a:pt x="20590" y="2141"/>
                </a:cubicBezTo>
                <a:cubicBezTo>
                  <a:pt x="20572" y="2011"/>
                  <a:pt x="20536" y="1880"/>
                  <a:pt x="20510" y="1850"/>
                </a:cubicBezTo>
                <a:cubicBezTo>
                  <a:pt x="20484" y="1819"/>
                  <a:pt x="20494" y="1780"/>
                  <a:pt x="20532" y="1763"/>
                </a:cubicBezTo>
                <a:cubicBezTo>
                  <a:pt x="20573" y="1744"/>
                  <a:pt x="20510" y="1684"/>
                  <a:pt x="20375" y="1616"/>
                </a:cubicBezTo>
                <a:cubicBezTo>
                  <a:pt x="20219" y="1537"/>
                  <a:pt x="20149" y="1466"/>
                  <a:pt x="20149" y="1387"/>
                </a:cubicBezTo>
                <a:cubicBezTo>
                  <a:pt x="20149" y="1307"/>
                  <a:pt x="20090" y="1249"/>
                  <a:pt x="19956" y="1198"/>
                </a:cubicBezTo>
                <a:cubicBezTo>
                  <a:pt x="19851" y="1157"/>
                  <a:pt x="19780" y="1106"/>
                  <a:pt x="19799" y="1084"/>
                </a:cubicBezTo>
                <a:cubicBezTo>
                  <a:pt x="19816" y="1064"/>
                  <a:pt x="19779" y="1034"/>
                  <a:pt x="19728" y="1011"/>
                </a:cubicBezTo>
                <a:cubicBezTo>
                  <a:pt x="19702" y="1000"/>
                  <a:pt x="19671" y="990"/>
                  <a:pt x="19642" y="985"/>
                </a:cubicBezTo>
                <a:cubicBezTo>
                  <a:pt x="19612" y="979"/>
                  <a:pt x="19584" y="976"/>
                  <a:pt x="19561" y="980"/>
                </a:cubicBezTo>
                <a:cubicBezTo>
                  <a:pt x="19534" y="984"/>
                  <a:pt x="19496" y="955"/>
                  <a:pt x="19475" y="916"/>
                </a:cubicBezTo>
                <a:cubicBezTo>
                  <a:pt x="19430" y="828"/>
                  <a:pt x="19125" y="723"/>
                  <a:pt x="18796" y="682"/>
                </a:cubicBezTo>
                <a:cubicBezTo>
                  <a:pt x="18660" y="665"/>
                  <a:pt x="18489" y="622"/>
                  <a:pt x="18416" y="588"/>
                </a:cubicBezTo>
                <a:cubicBezTo>
                  <a:pt x="18339" y="552"/>
                  <a:pt x="18086" y="525"/>
                  <a:pt x="17815" y="524"/>
                </a:cubicBezTo>
                <a:cubicBezTo>
                  <a:pt x="17571" y="522"/>
                  <a:pt x="17410" y="509"/>
                  <a:pt x="17324" y="483"/>
                </a:cubicBezTo>
                <a:cubicBezTo>
                  <a:pt x="17302" y="476"/>
                  <a:pt x="17285" y="470"/>
                  <a:pt x="17273" y="462"/>
                </a:cubicBezTo>
                <a:cubicBezTo>
                  <a:pt x="17236" y="437"/>
                  <a:pt x="17243" y="405"/>
                  <a:pt x="17286" y="365"/>
                </a:cubicBezTo>
                <a:cubicBezTo>
                  <a:pt x="17328" y="326"/>
                  <a:pt x="17331" y="263"/>
                  <a:pt x="17295" y="192"/>
                </a:cubicBezTo>
                <a:cubicBezTo>
                  <a:pt x="17248" y="99"/>
                  <a:pt x="17210" y="86"/>
                  <a:pt x="17065" y="113"/>
                </a:cubicBezTo>
                <a:cubicBezTo>
                  <a:pt x="16970" y="130"/>
                  <a:pt x="16631" y="149"/>
                  <a:pt x="16313" y="153"/>
                </a:cubicBezTo>
                <a:cubicBezTo>
                  <a:pt x="15995" y="158"/>
                  <a:pt x="15745" y="177"/>
                  <a:pt x="15760" y="194"/>
                </a:cubicBezTo>
                <a:cubicBezTo>
                  <a:pt x="15774" y="212"/>
                  <a:pt x="15701" y="257"/>
                  <a:pt x="15596" y="296"/>
                </a:cubicBezTo>
                <a:cubicBezTo>
                  <a:pt x="15451" y="350"/>
                  <a:pt x="15353" y="355"/>
                  <a:pt x="15182" y="320"/>
                </a:cubicBezTo>
                <a:cubicBezTo>
                  <a:pt x="15059" y="295"/>
                  <a:pt x="14901" y="288"/>
                  <a:pt x="14831" y="305"/>
                </a:cubicBezTo>
                <a:cubicBezTo>
                  <a:pt x="14761" y="321"/>
                  <a:pt x="14663" y="311"/>
                  <a:pt x="14615" y="282"/>
                </a:cubicBezTo>
                <a:cubicBezTo>
                  <a:pt x="14567" y="252"/>
                  <a:pt x="14391" y="216"/>
                  <a:pt x="14224" y="202"/>
                </a:cubicBezTo>
                <a:cubicBezTo>
                  <a:pt x="14056" y="188"/>
                  <a:pt x="13884" y="156"/>
                  <a:pt x="13841" y="129"/>
                </a:cubicBezTo>
                <a:cubicBezTo>
                  <a:pt x="13786" y="96"/>
                  <a:pt x="13736" y="96"/>
                  <a:pt x="13681" y="130"/>
                </a:cubicBezTo>
                <a:cubicBezTo>
                  <a:pt x="13636" y="158"/>
                  <a:pt x="13515" y="179"/>
                  <a:pt x="13412" y="178"/>
                </a:cubicBezTo>
                <a:cubicBezTo>
                  <a:pt x="13309" y="176"/>
                  <a:pt x="13184" y="183"/>
                  <a:pt x="13134" y="192"/>
                </a:cubicBezTo>
                <a:cubicBezTo>
                  <a:pt x="13122" y="195"/>
                  <a:pt x="13107" y="194"/>
                  <a:pt x="13093" y="191"/>
                </a:cubicBezTo>
                <a:cubicBezTo>
                  <a:pt x="13050" y="181"/>
                  <a:pt x="13000" y="148"/>
                  <a:pt x="12970" y="105"/>
                </a:cubicBezTo>
                <a:cubicBezTo>
                  <a:pt x="12914" y="25"/>
                  <a:pt x="12879" y="13"/>
                  <a:pt x="12823" y="55"/>
                </a:cubicBezTo>
                <a:cubicBezTo>
                  <a:pt x="12766" y="97"/>
                  <a:pt x="12731" y="97"/>
                  <a:pt x="12673" y="54"/>
                </a:cubicBezTo>
                <a:cubicBezTo>
                  <a:pt x="12624" y="17"/>
                  <a:pt x="12525" y="0"/>
                  <a:pt x="12418" y="0"/>
                </a:cubicBezTo>
                <a:close/>
                <a:moveTo>
                  <a:pt x="2520" y="8033"/>
                </a:moveTo>
                <a:cubicBezTo>
                  <a:pt x="2503" y="8030"/>
                  <a:pt x="2476" y="8031"/>
                  <a:pt x="2441" y="8038"/>
                </a:cubicBezTo>
                <a:cubicBezTo>
                  <a:pt x="2372" y="8051"/>
                  <a:pt x="2315" y="8071"/>
                  <a:pt x="2315" y="8081"/>
                </a:cubicBezTo>
                <a:cubicBezTo>
                  <a:pt x="2315" y="8118"/>
                  <a:pt x="2498" y="8097"/>
                  <a:pt x="2532" y="8056"/>
                </a:cubicBezTo>
                <a:cubicBezTo>
                  <a:pt x="2541" y="8045"/>
                  <a:pt x="2536" y="8036"/>
                  <a:pt x="2520" y="80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7" name="Rectángulo"/>
          <p:cNvSpPr/>
          <p:nvPr/>
        </p:nvSpPr>
        <p:spPr>
          <a:xfrm>
            <a:off x="1486988" y="409212"/>
            <a:ext cx="10383258" cy="5842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8" name="THANKS FOR YOUR ATTENTION"/>
          <p:cNvSpPr txBox="1"/>
          <p:nvPr/>
        </p:nvSpPr>
        <p:spPr>
          <a:xfrm>
            <a:off x="1771955" y="466362"/>
            <a:ext cx="614840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latin typeface="+mj-lt"/>
                <a:ea typeface="+mj-ea"/>
                <a:cs typeface="+mj-cs"/>
                <a:sym typeface="Lato Bold"/>
              </a:defRPr>
            </a:lvl1pPr>
          </a:lstStyle>
          <a:p>
            <a:r>
              <a:rPr lang="uk-UA" dirty="0" smtClean="0"/>
              <a:t>Дякую за увагу!</a:t>
            </a:r>
            <a:endParaRPr dirty="0"/>
          </a:p>
        </p:txBody>
      </p:sp>
      <p:pic>
        <p:nvPicPr>
          <p:cNvPr id="79" name="magnify2.png" descr="magnify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89" y="1884608"/>
            <a:ext cx="7164651" cy="5273184"/>
          </a:xfrm>
          <a:prstGeom prst="rect">
            <a:avLst/>
          </a:prstGeom>
          <a:ln w="12700">
            <a:miter lim="400000"/>
          </a:ln>
          <a:effectLst>
            <a:outerShdw blurRad="292100" dist="215900" dir="6600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2332241" y="483115"/>
            <a:ext cx="269647" cy="436396"/>
          </a:xfrm>
          <a:prstGeom prst="rect">
            <a:avLst/>
          </a:prstGeom>
          <a:blipFill>
            <a:blip r:embed="rId2"/>
          </a:blip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3" name="CuadroTexto 15">
            <a:extLst>
              <a:ext uri="{FF2B5EF4-FFF2-40B4-BE49-F238E27FC236}">
                <a16:creationId xmlns:a16="http://schemas.microsoft.com/office/drawing/2014/main" id="{03887F2C-6748-4968-AE71-94BC16E24007}"/>
              </a:ext>
            </a:extLst>
          </p:cNvPr>
          <p:cNvSpPr txBox="1"/>
          <p:nvPr/>
        </p:nvSpPr>
        <p:spPr>
          <a:xfrm>
            <a:off x="6306663" y="6424651"/>
            <a:ext cx="258183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lang="uk-UA" b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</a:t>
            </a:r>
            <a:endParaRPr b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6837" y="1190648"/>
            <a:ext cx="11457963" cy="224488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4124" y="4202049"/>
            <a:ext cx="11457963" cy="224488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46837" y="1219887"/>
            <a:ext cx="113166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78%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стверджують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для них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і 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дедалі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знайомляться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мікробіомом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кишківника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догляду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83%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для себе.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52361" y="4343854"/>
            <a:ext cx="11329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BENEO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2 500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США,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Китаї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зростаючу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CuadroTexto 14">
            <a:extLst>
              <a:ext uri="{FF2B5EF4-FFF2-40B4-BE49-F238E27FC236}">
                <a16:creationId xmlns:a16="http://schemas.microsoft.com/office/drawing/2014/main" id="{AB942689-8ED2-4D08-91C0-A8732BA7E7A1}"/>
              </a:ext>
            </a:extLst>
          </p:cNvPr>
          <p:cNvSpPr txBox="1"/>
          <p:nvPr/>
        </p:nvSpPr>
        <p:spPr>
          <a:xfrm>
            <a:off x="6793498" y="6896575"/>
            <a:ext cx="258183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lang="ru-RU" b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b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</a:t>
            </a:r>
            <a:endParaRPr b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3">
            <a:extLst>
              <a:ext uri="{FF2B5EF4-FFF2-40B4-BE49-F238E27FC236}">
                <a16:creationId xmlns:a16="http://schemas.microsoft.com/office/drawing/2014/main" id="{2712175C-5F15-4F44-B02F-CE41E90331BE}"/>
              </a:ext>
            </a:extLst>
          </p:cNvPr>
          <p:cNvSpPr txBox="1"/>
          <p:nvPr/>
        </p:nvSpPr>
        <p:spPr>
          <a:xfrm>
            <a:off x="4492952" y="7273338"/>
            <a:ext cx="25818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lang="ru-RU" b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endParaRPr b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ector recto de flecha 10">
            <a:extLst>
              <a:ext uri="{FF2B5EF4-FFF2-40B4-BE49-F238E27FC236}">
                <a16:creationId xmlns:a16="http://schemas.microsoft.com/office/drawing/2014/main" id="{16AD76A8-CE92-4BC0-85ED-BFDE361BEA29}"/>
              </a:ext>
            </a:extLst>
          </p:cNvPr>
          <p:cNvSpPr/>
          <p:nvPr/>
        </p:nvSpPr>
        <p:spPr>
          <a:xfrm flipV="1">
            <a:off x="8084417" y="5409273"/>
            <a:ext cx="1" cy="13904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" name="Conector recto de flecha 8">
            <a:extLst>
              <a:ext uri="{FF2B5EF4-FFF2-40B4-BE49-F238E27FC236}">
                <a16:creationId xmlns:a16="http://schemas.microsoft.com/office/drawing/2014/main" id="{C72E584F-EB90-4E27-9413-18FBD72B61F6}"/>
              </a:ext>
            </a:extLst>
          </p:cNvPr>
          <p:cNvSpPr/>
          <p:nvPr/>
        </p:nvSpPr>
        <p:spPr>
          <a:xfrm flipV="1">
            <a:off x="9108259" y="5900533"/>
            <a:ext cx="1" cy="13904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" name="Conector recto de flecha 11">
            <a:extLst>
              <a:ext uri="{FF2B5EF4-FFF2-40B4-BE49-F238E27FC236}">
                <a16:creationId xmlns:a16="http://schemas.microsoft.com/office/drawing/2014/main" id="{27CE15A1-C387-47A0-AFC6-B7EC4F18C350}"/>
              </a:ext>
            </a:extLst>
          </p:cNvPr>
          <p:cNvSpPr/>
          <p:nvPr/>
        </p:nvSpPr>
        <p:spPr>
          <a:xfrm flipV="1">
            <a:off x="6526445" y="5395597"/>
            <a:ext cx="1" cy="234966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" name="Elipse 5">
            <a:extLst>
              <a:ext uri="{FF2B5EF4-FFF2-40B4-BE49-F238E27FC236}">
                <a16:creationId xmlns:a16="http://schemas.microsoft.com/office/drawing/2014/main" id="{C4414632-2516-48C1-9732-510473EE9B31}"/>
              </a:ext>
            </a:extLst>
          </p:cNvPr>
          <p:cNvSpPr/>
          <p:nvPr/>
        </p:nvSpPr>
        <p:spPr>
          <a:xfrm>
            <a:off x="8321727" y="1233691"/>
            <a:ext cx="4145337" cy="968193"/>
          </a:xfrm>
          <a:prstGeom prst="ellipse">
            <a:avLst/>
          </a:prstGeom>
          <a:ln w="57150">
            <a:solidFill>
              <a:srgbClr val="92D05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CuadroTexto 13">
            <a:extLst>
              <a:ext uri="{FF2B5EF4-FFF2-40B4-BE49-F238E27FC236}">
                <a16:creationId xmlns:a16="http://schemas.microsoft.com/office/drawing/2014/main" id="{16F78FAA-DD33-4204-9F24-C4FB5CBF991C}"/>
              </a:ext>
            </a:extLst>
          </p:cNvPr>
          <p:cNvSpPr txBox="1"/>
          <p:nvPr/>
        </p:nvSpPr>
        <p:spPr>
          <a:xfrm>
            <a:off x="4906414" y="218835"/>
            <a:ext cx="482162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600" b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b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говорить </a:t>
            </a:r>
            <a:r>
              <a:rPr lang="ru-RU" sz="3600" b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3600" b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s-ES" sz="36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48293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19" grpId="0" animBg="1" advAuto="0"/>
      <p:bldP spid="20" grpId="0" animBg="1" advAuto="0"/>
      <p:bldP spid="22" grpId="0" animBg="1" advAuto="0"/>
      <p:bldP spid="23" grpId="0" animBg="1" advAuto="0"/>
      <p:bldP spid="24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15670" y="1710372"/>
            <a:ext cx="11389130" cy="785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Цілющі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кормах для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икористання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таких як трави та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ароматизаторів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кормах для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демонструє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стрімке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гуманізації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продовжують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розробляти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поживні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улюбленців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шукають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напоях для себе. Як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людей,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імунного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кормах для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є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натуральними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затребуваних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етикеток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для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преміум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нуклеарна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сім'я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зникає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батьками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улюбленців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ми,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побачимо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тенденцій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мігрують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описано в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Mintel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"Creature Comfort".</a:t>
            </a:r>
            <a:endParaRPr kumimoji="0" lang="ru-RU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8" name="CuadroTexto 14">
            <a:extLst>
              <a:ext uri="{FF2B5EF4-FFF2-40B4-BE49-F238E27FC236}">
                <a16:creationId xmlns:a16="http://schemas.microsoft.com/office/drawing/2014/main" id="{AB942689-8ED2-4D08-91C0-A8732BA7E7A1}"/>
              </a:ext>
            </a:extLst>
          </p:cNvPr>
          <p:cNvSpPr txBox="1"/>
          <p:nvPr/>
        </p:nvSpPr>
        <p:spPr>
          <a:xfrm>
            <a:off x="9082718" y="412949"/>
            <a:ext cx="258183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lang="ru-RU" b="0" dirty="0" err="1" smtClean="0">
                <a:solidFill>
                  <a:srgbClr val="00B0F0"/>
                </a:solidFill>
              </a:rPr>
              <a:t>Функціональні</a:t>
            </a:r>
            <a:r>
              <a:rPr lang="ru-RU" b="0" dirty="0" smtClean="0">
                <a:solidFill>
                  <a:srgbClr val="00B0F0"/>
                </a:solidFill>
              </a:rPr>
              <a:t> </a:t>
            </a:r>
            <a:r>
              <a:rPr lang="ru-RU" b="0" dirty="0" err="1" smtClean="0">
                <a:solidFill>
                  <a:srgbClr val="00B0F0"/>
                </a:solidFill>
              </a:rPr>
              <a:t>інгредієнти</a:t>
            </a:r>
            <a:endParaRPr lang="ru-RU" b="0" dirty="0" smtClean="0">
              <a:solidFill>
                <a:srgbClr val="00B0F0"/>
              </a:solidFill>
            </a:endParaRPr>
          </a:p>
        </p:txBody>
      </p:sp>
      <p:cxnSp>
        <p:nvCxnSpPr>
          <p:cNvPr id="20" name="Conector recto de flecha 20">
            <a:extLst>
              <a:ext uri="{FF2B5EF4-FFF2-40B4-BE49-F238E27FC236}">
                <a16:creationId xmlns:a16="http://schemas.microsoft.com/office/drawing/2014/main" id="{09BDC135-4FD2-4512-9617-5EE66AFAB410}"/>
              </a:ext>
            </a:extLst>
          </p:cNvPr>
          <p:cNvCxnSpPr/>
          <p:nvPr/>
        </p:nvCxnSpPr>
        <p:spPr>
          <a:xfrm flipV="1">
            <a:off x="9950155" y="1299409"/>
            <a:ext cx="42931" cy="117099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uadroTexto 21">
            <a:extLst>
              <a:ext uri="{FF2B5EF4-FFF2-40B4-BE49-F238E27FC236}">
                <a16:creationId xmlns:a16="http://schemas.microsoft.com/office/drawing/2014/main" id="{B722F0D2-3DC5-40B6-A21A-AB83D3953004}"/>
              </a:ext>
            </a:extLst>
          </p:cNvPr>
          <p:cNvSpPr txBox="1"/>
          <p:nvPr/>
        </p:nvSpPr>
        <p:spPr>
          <a:xfrm>
            <a:off x="4367223" y="258275"/>
            <a:ext cx="505512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говорить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E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15">
            <a:extLst>
              <a:ext uri="{FF2B5EF4-FFF2-40B4-BE49-F238E27FC236}">
                <a16:creationId xmlns:a16="http://schemas.microsoft.com/office/drawing/2014/main" id="{03887F2C-6748-4968-AE71-94BC16E24007}"/>
              </a:ext>
            </a:extLst>
          </p:cNvPr>
          <p:cNvSpPr txBox="1"/>
          <p:nvPr/>
        </p:nvSpPr>
        <p:spPr>
          <a:xfrm>
            <a:off x="9422352" y="7105353"/>
            <a:ext cx="258183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lang="ru-RU" b="0" dirty="0" err="1" smtClean="0"/>
              <a:t>Тенденції</a:t>
            </a:r>
            <a:endParaRPr b="0" dirty="0"/>
          </a:p>
        </p:txBody>
      </p:sp>
      <p:cxnSp>
        <p:nvCxnSpPr>
          <p:cNvPr id="26" name="Conector recto de flecha 18">
            <a:extLst>
              <a:ext uri="{FF2B5EF4-FFF2-40B4-BE49-F238E27FC236}">
                <a16:creationId xmlns:a16="http://schemas.microsoft.com/office/drawing/2014/main" id="{A16560A5-DE8D-4BB4-98D4-77DC66458E23}"/>
              </a:ext>
            </a:extLst>
          </p:cNvPr>
          <p:cNvCxnSpPr/>
          <p:nvPr/>
        </p:nvCxnSpPr>
        <p:spPr>
          <a:xfrm flipV="1">
            <a:off x="11469189" y="7210697"/>
            <a:ext cx="13062" cy="141933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uadroTexto 13">
            <a:extLst>
              <a:ext uri="{FF2B5EF4-FFF2-40B4-BE49-F238E27FC236}">
                <a16:creationId xmlns:a16="http://schemas.microsoft.com/office/drawing/2014/main" id="{2712175C-5F15-4F44-B02F-CE41E90331BE}"/>
              </a:ext>
            </a:extLst>
          </p:cNvPr>
          <p:cNvSpPr txBox="1"/>
          <p:nvPr/>
        </p:nvSpPr>
        <p:spPr>
          <a:xfrm>
            <a:off x="3212875" y="6869391"/>
            <a:ext cx="25818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lang="ru-RU" b="0" dirty="0" err="1" smtClean="0">
                <a:solidFill>
                  <a:srgbClr val="00B0F0"/>
                </a:solidFill>
              </a:rPr>
              <a:t>Здоров'я</a:t>
            </a:r>
            <a:endParaRPr b="0" dirty="0">
              <a:solidFill>
                <a:srgbClr val="00B0F0"/>
              </a:solidFill>
            </a:endParaRPr>
          </a:p>
        </p:txBody>
      </p:sp>
      <p:cxnSp>
        <p:nvCxnSpPr>
          <p:cNvPr id="28" name="Conector recto de flecha 16">
            <a:extLst>
              <a:ext uri="{FF2B5EF4-FFF2-40B4-BE49-F238E27FC236}">
                <a16:creationId xmlns:a16="http://schemas.microsoft.com/office/drawing/2014/main" id="{2986AC41-90F1-4146-B6FD-13CBCA14F5ED}"/>
              </a:ext>
            </a:extLst>
          </p:cNvPr>
          <p:cNvCxnSpPr/>
          <p:nvPr/>
        </p:nvCxnSpPr>
        <p:spPr>
          <a:xfrm flipH="1">
            <a:off x="5303520" y="5857314"/>
            <a:ext cx="24220" cy="148400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Elipse 13">
            <a:extLst>
              <a:ext uri="{FF2B5EF4-FFF2-40B4-BE49-F238E27FC236}">
                <a16:creationId xmlns:a16="http://schemas.microsoft.com/office/drawing/2014/main" id="{27A11FEA-3688-48FC-AE48-BDBBBBA6F3A7}"/>
              </a:ext>
            </a:extLst>
          </p:cNvPr>
          <p:cNvSpPr/>
          <p:nvPr/>
        </p:nvSpPr>
        <p:spPr>
          <a:xfrm>
            <a:off x="7665130" y="2347255"/>
            <a:ext cx="2429464" cy="599580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Elipse 15">
            <a:extLst>
              <a:ext uri="{FF2B5EF4-FFF2-40B4-BE49-F238E27FC236}">
                <a16:creationId xmlns:a16="http://schemas.microsoft.com/office/drawing/2014/main" id="{ABF09E1E-1ADA-4CCA-A46A-98CA467FF6B1}"/>
              </a:ext>
            </a:extLst>
          </p:cNvPr>
          <p:cNvSpPr/>
          <p:nvPr/>
        </p:nvSpPr>
        <p:spPr>
          <a:xfrm>
            <a:off x="3212875" y="5357893"/>
            <a:ext cx="2804477" cy="654436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77433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dvAuto="0"/>
      <p:bldP spid="25" grpId="0" animBg="1" advAuto="0"/>
      <p:bldP spid="2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2332241" y="483115"/>
            <a:ext cx="269647" cy="436396"/>
          </a:xfrm>
          <a:prstGeom prst="rect">
            <a:avLst/>
          </a:prstGeom>
          <a:blipFill>
            <a:blip r:embed="rId2"/>
          </a:blip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3" name="droppedImage.tiff" descr="droppedImage.tiff">
            <a:extLst>
              <a:ext uri="{FF2B5EF4-FFF2-40B4-BE49-F238E27FC236}">
                <a16:creationId xmlns:a16="http://schemas.microsoft.com/office/drawing/2014/main" id="{DF78DD9B-7329-437F-9727-073047477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057" y="84745"/>
            <a:ext cx="5774267" cy="196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6AFAC670-29AB-4E2B-9CFE-4A392C2FB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1205" y="290928"/>
            <a:ext cx="1410396" cy="13208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31E1731F-E32B-47F1-9871-C858764B5AFD}"/>
              </a:ext>
            </a:extLst>
          </p:cNvPr>
          <p:cNvSpPr txBox="1"/>
          <p:nvPr/>
        </p:nvSpPr>
        <p:spPr>
          <a:xfrm>
            <a:off x="2046513" y="2894640"/>
            <a:ext cx="10958287" cy="4042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 Pro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найвищий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клітковини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ринку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 Pro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найнижчий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жиру на ринку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29%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сіна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Тимофіївки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цукру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Екструдований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низькій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температурі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(для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поживних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крохмаль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ES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C2B06604-BBAC-450E-BFF6-9AEC17CAB254}"/>
              </a:ext>
            </a:extLst>
          </p:cNvPr>
          <p:cNvSpPr txBox="1"/>
          <p:nvPr/>
        </p:nvSpPr>
        <p:spPr>
          <a:xfrm>
            <a:off x="2222137" y="1650398"/>
            <a:ext cx="1038352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кращим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s-ES" sz="3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814745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810" y="2758343"/>
            <a:ext cx="4401909" cy="4760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568" y="3815937"/>
            <a:ext cx="6042175" cy="370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loser look at the nuggets"/>
          <p:cNvSpPr txBox="1"/>
          <p:nvPr/>
        </p:nvSpPr>
        <p:spPr>
          <a:xfrm>
            <a:off x="4666222" y="296074"/>
            <a:ext cx="4759315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 b="0">
                <a:solidFill>
                  <a:srgbClr val="ABD038"/>
                </a:solidFill>
                <a:latin typeface="+mj-lt"/>
                <a:ea typeface="+mj-ea"/>
                <a:cs typeface="+mj-cs"/>
                <a:sym typeface="Lato Bold"/>
              </a:defRPr>
            </a:lvl1pPr>
          </a:lstStyle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Погляньте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ближче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4042" y="1439831"/>
            <a:ext cx="790226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гранула,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припинити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вибіркове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годування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132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78" y="1882825"/>
            <a:ext cx="1419500" cy="141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027" y="3587805"/>
            <a:ext cx="1387601" cy="141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698" y="6509569"/>
            <a:ext cx="1404259" cy="138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147" y="5182740"/>
            <a:ext cx="1649362" cy="1093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027" y="8156754"/>
            <a:ext cx="1422401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Blood pressure, Digestion,…"/>
          <p:cNvSpPr txBox="1"/>
          <p:nvPr/>
        </p:nvSpPr>
        <p:spPr>
          <a:xfrm>
            <a:off x="6403284" y="8440287"/>
            <a:ext cx="623178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Кров'яний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гарне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дихальні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шляхи,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імунна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</a:t>
            </a:r>
          </a:p>
        </p:txBody>
      </p:sp>
      <p:sp>
        <p:nvSpPr>
          <p:cNvPr id="255" name="Digestion, Bilis secretion,…"/>
          <p:cNvSpPr txBox="1"/>
          <p:nvPr/>
        </p:nvSpPr>
        <p:spPr>
          <a:xfrm>
            <a:off x="6490760" y="6947986"/>
            <a:ext cx="6222496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Гарне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білісу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спалювання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жиру</a:t>
            </a:r>
          </a:p>
        </p:txBody>
      </p:sp>
      <p:sp>
        <p:nvSpPr>
          <p:cNvPr id="256" name="Anti-oxidant, Anti-inflamatory,…"/>
          <p:cNvSpPr txBox="1"/>
          <p:nvPr/>
        </p:nvSpPr>
        <p:spPr>
          <a:xfrm>
            <a:off x="6403284" y="5425209"/>
            <a:ext cx="6102632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Антиоксидант,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протизапальний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запобігає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старінню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мозку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7" name="Fight infections,…"/>
          <p:cNvSpPr txBox="1"/>
          <p:nvPr/>
        </p:nvSpPr>
        <p:spPr>
          <a:xfrm>
            <a:off x="6338934" y="3714611"/>
            <a:ext cx="6379506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інфекціями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протизапальний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Skin support, Detox, Digestion,…"/>
          <p:cNvSpPr txBox="1"/>
          <p:nvPr/>
        </p:nvSpPr>
        <p:spPr>
          <a:xfrm>
            <a:off x="6314271" y="2120061"/>
            <a:ext cx="6733603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детоксикація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гарне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протизапальний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Rectángulo"/>
          <p:cNvSpPr/>
          <p:nvPr/>
        </p:nvSpPr>
        <p:spPr>
          <a:xfrm>
            <a:off x="1495455" y="644402"/>
            <a:ext cx="10383257" cy="5842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FUNCTIONAL INGREDIENTS INCLUDED IN ALL FORMULA’S"/>
          <p:cNvSpPr txBox="1"/>
          <p:nvPr/>
        </p:nvSpPr>
        <p:spPr>
          <a:xfrm>
            <a:off x="1495455" y="773023"/>
            <a:ext cx="924291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+mj-lt"/>
                <a:ea typeface="+mj-ea"/>
                <a:cs typeface="+mj-cs"/>
                <a:sym typeface="Lato Bold"/>
              </a:defRPr>
            </a:lvl1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 ІНГРЕДІЄНТИ, ЩО ВХОДЯТЬ ДО СКЛАДУ ВСІХ ФОРМУЛ</a:t>
            </a:r>
          </a:p>
        </p:txBody>
      </p:sp>
      <p:sp>
        <p:nvSpPr>
          <p:cNvPr id="261" name="Rectángulo"/>
          <p:cNvSpPr/>
          <p:nvPr/>
        </p:nvSpPr>
        <p:spPr>
          <a:xfrm>
            <a:off x="6284426" y="1967245"/>
            <a:ext cx="6428830" cy="1270001"/>
          </a:xfrm>
          <a:prstGeom prst="rect">
            <a:avLst/>
          </a:prstGeom>
          <a:ln w="12700">
            <a:solidFill>
              <a:srgbClr val="ABD03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Flecha"/>
          <p:cNvSpPr/>
          <p:nvPr/>
        </p:nvSpPr>
        <p:spPr>
          <a:xfrm>
            <a:off x="5686796" y="2146482"/>
            <a:ext cx="537885" cy="911527"/>
          </a:xfrm>
          <a:prstGeom prst="rightArrow">
            <a:avLst>
              <a:gd name="adj1" fmla="val 55474"/>
              <a:gd name="adj2" fmla="val 58405"/>
            </a:avLst>
          </a:prstGeom>
          <a:solidFill>
            <a:srgbClr val="ABD03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" name="Rectángulo"/>
          <p:cNvSpPr/>
          <p:nvPr/>
        </p:nvSpPr>
        <p:spPr>
          <a:xfrm>
            <a:off x="6286513" y="3619818"/>
            <a:ext cx="6428831" cy="1270001"/>
          </a:xfrm>
          <a:prstGeom prst="rect">
            <a:avLst/>
          </a:prstGeom>
          <a:ln w="12700">
            <a:solidFill>
              <a:srgbClr val="ABD03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Flecha"/>
          <p:cNvSpPr/>
          <p:nvPr/>
        </p:nvSpPr>
        <p:spPr>
          <a:xfrm>
            <a:off x="5714555" y="3826735"/>
            <a:ext cx="537885" cy="911527"/>
          </a:xfrm>
          <a:prstGeom prst="rightArrow">
            <a:avLst>
              <a:gd name="adj1" fmla="val 55474"/>
              <a:gd name="adj2" fmla="val 58405"/>
            </a:avLst>
          </a:prstGeom>
          <a:solidFill>
            <a:srgbClr val="ABD03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Rectángulo"/>
          <p:cNvSpPr/>
          <p:nvPr/>
        </p:nvSpPr>
        <p:spPr>
          <a:xfrm>
            <a:off x="6314271" y="5264938"/>
            <a:ext cx="6428831" cy="1270001"/>
          </a:xfrm>
          <a:prstGeom prst="rect">
            <a:avLst/>
          </a:prstGeom>
          <a:ln w="12700">
            <a:solidFill>
              <a:srgbClr val="ABD03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Flecha"/>
          <p:cNvSpPr/>
          <p:nvPr/>
        </p:nvSpPr>
        <p:spPr>
          <a:xfrm>
            <a:off x="5716642" y="5444175"/>
            <a:ext cx="537885" cy="911527"/>
          </a:xfrm>
          <a:prstGeom prst="rightArrow">
            <a:avLst>
              <a:gd name="adj1" fmla="val 55474"/>
              <a:gd name="adj2" fmla="val 58405"/>
            </a:avLst>
          </a:prstGeom>
          <a:solidFill>
            <a:srgbClr val="ABD03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Rectángulo"/>
          <p:cNvSpPr/>
          <p:nvPr/>
        </p:nvSpPr>
        <p:spPr>
          <a:xfrm>
            <a:off x="6300392" y="6795167"/>
            <a:ext cx="6428831" cy="1270001"/>
          </a:xfrm>
          <a:prstGeom prst="rect">
            <a:avLst/>
          </a:prstGeom>
          <a:ln w="12700">
            <a:solidFill>
              <a:srgbClr val="ABD03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" name="Flecha"/>
          <p:cNvSpPr/>
          <p:nvPr/>
        </p:nvSpPr>
        <p:spPr>
          <a:xfrm>
            <a:off x="5702763" y="6974404"/>
            <a:ext cx="537885" cy="911527"/>
          </a:xfrm>
          <a:prstGeom prst="rightArrow">
            <a:avLst>
              <a:gd name="adj1" fmla="val 55474"/>
              <a:gd name="adj2" fmla="val 58405"/>
            </a:avLst>
          </a:prstGeom>
          <a:solidFill>
            <a:srgbClr val="ABD03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Rectángulo"/>
          <p:cNvSpPr/>
          <p:nvPr/>
        </p:nvSpPr>
        <p:spPr>
          <a:xfrm>
            <a:off x="6298305" y="8325084"/>
            <a:ext cx="6428831" cy="1270001"/>
          </a:xfrm>
          <a:prstGeom prst="rect">
            <a:avLst/>
          </a:prstGeom>
          <a:ln w="12700">
            <a:solidFill>
              <a:srgbClr val="ABD03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" name="Flecha"/>
          <p:cNvSpPr/>
          <p:nvPr/>
        </p:nvSpPr>
        <p:spPr>
          <a:xfrm>
            <a:off x="5700676" y="8504321"/>
            <a:ext cx="537885" cy="911527"/>
          </a:xfrm>
          <a:prstGeom prst="rightArrow">
            <a:avLst>
              <a:gd name="adj1" fmla="val 55474"/>
              <a:gd name="adj2" fmla="val 58405"/>
            </a:avLst>
          </a:prstGeom>
          <a:solidFill>
            <a:srgbClr val="ABD03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1" name="droppedImage.tiff" descr="dropped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1205" y="290928"/>
            <a:ext cx="1410396" cy="1320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Nettle"/>
          <p:cNvSpPr txBox="1"/>
          <p:nvPr/>
        </p:nvSpPr>
        <p:spPr>
          <a:xfrm>
            <a:off x="4038229" y="3991024"/>
            <a:ext cx="12279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Кропива</a:t>
            </a: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sil"/>
          <p:cNvSpPr txBox="1"/>
          <p:nvPr/>
        </p:nvSpPr>
        <p:spPr>
          <a:xfrm>
            <a:off x="4042236" y="2291789"/>
            <a:ext cx="109004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Базилік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Mint"/>
          <p:cNvSpPr txBox="1"/>
          <p:nvPr/>
        </p:nvSpPr>
        <p:spPr>
          <a:xfrm>
            <a:off x="3989817" y="7076771"/>
            <a:ext cx="84478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М'ята</a:t>
            </a:r>
            <a:endParaRPr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semary"/>
          <p:cNvSpPr txBox="1"/>
          <p:nvPr/>
        </p:nvSpPr>
        <p:spPr>
          <a:xfrm>
            <a:off x="4073494" y="5555265"/>
            <a:ext cx="136575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Розмарин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ennel"/>
          <p:cNvSpPr txBox="1"/>
          <p:nvPr/>
        </p:nvSpPr>
        <p:spPr>
          <a:xfrm>
            <a:off x="4053936" y="8566059"/>
            <a:ext cx="123270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Фенхель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71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205" y="290928"/>
            <a:ext cx="1410396" cy="132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728" y="-73143"/>
            <a:ext cx="11620501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droppedImage.tiff" descr="droppedImage.tiff"/>
          <p:cNvPicPr>
            <a:picLocks noChangeAspect="1"/>
          </p:cNvPicPr>
          <p:nvPr/>
        </p:nvPicPr>
        <p:blipFill>
          <a:blip r:embed="rId4"/>
          <a:srcRect b="2820"/>
          <a:stretch>
            <a:fillRect/>
          </a:stretch>
        </p:blipFill>
        <p:spPr>
          <a:xfrm>
            <a:off x="1605328" y="-73143"/>
            <a:ext cx="1092201" cy="228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0" y="0"/>
                </a:moveTo>
                <a:lnTo>
                  <a:pt x="0" y="716"/>
                </a:lnTo>
                <a:lnTo>
                  <a:pt x="0" y="1433"/>
                </a:lnTo>
                <a:lnTo>
                  <a:pt x="2826" y="1466"/>
                </a:lnTo>
                <a:lnTo>
                  <a:pt x="5651" y="1500"/>
                </a:lnTo>
                <a:lnTo>
                  <a:pt x="5635" y="4141"/>
                </a:lnTo>
                <a:cubicBezTo>
                  <a:pt x="5627" y="5593"/>
                  <a:pt x="5551" y="10120"/>
                  <a:pt x="5471" y="14199"/>
                </a:cubicBezTo>
                <a:cubicBezTo>
                  <a:pt x="5380" y="18801"/>
                  <a:pt x="5419" y="21600"/>
                  <a:pt x="5565" y="21577"/>
                </a:cubicBezTo>
                <a:cubicBezTo>
                  <a:pt x="5707" y="21554"/>
                  <a:pt x="5794" y="19579"/>
                  <a:pt x="5785" y="16600"/>
                </a:cubicBezTo>
                <a:cubicBezTo>
                  <a:pt x="5775" y="13762"/>
                  <a:pt x="5866" y="11631"/>
                  <a:pt x="5997" y="11593"/>
                </a:cubicBezTo>
                <a:cubicBezTo>
                  <a:pt x="6676" y="11392"/>
                  <a:pt x="6780" y="11968"/>
                  <a:pt x="6844" y="16307"/>
                </a:cubicBezTo>
                <a:lnTo>
                  <a:pt x="6907" y="20770"/>
                </a:lnTo>
                <a:lnTo>
                  <a:pt x="9654" y="19866"/>
                </a:lnTo>
                <a:cubicBezTo>
                  <a:pt x="11164" y="19370"/>
                  <a:pt x="12563" y="18963"/>
                  <a:pt x="12762" y="18963"/>
                </a:cubicBezTo>
                <a:cubicBezTo>
                  <a:pt x="12961" y="18963"/>
                  <a:pt x="14402" y="19391"/>
                  <a:pt x="15972" y="19915"/>
                </a:cubicBezTo>
                <a:lnTo>
                  <a:pt x="18829" y="20872"/>
                </a:lnTo>
                <a:lnTo>
                  <a:pt x="18900" y="16345"/>
                </a:lnTo>
                <a:cubicBezTo>
                  <a:pt x="18952" y="12802"/>
                  <a:pt x="19031" y="11828"/>
                  <a:pt x="19277" y="11852"/>
                </a:cubicBezTo>
                <a:cubicBezTo>
                  <a:pt x="19477" y="11871"/>
                  <a:pt x="19591" y="11738"/>
                  <a:pt x="19591" y="11484"/>
                </a:cubicBezTo>
                <a:cubicBezTo>
                  <a:pt x="19591" y="11265"/>
                  <a:pt x="19711" y="10775"/>
                  <a:pt x="19858" y="10396"/>
                </a:cubicBezTo>
                <a:cubicBezTo>
                  <a:pt x="20147" y="9649"/>
                  <a:pt x="19886" y="8742"/>
                  <a:pt x="19206" y="8116"/>
                </a:cubicBezTo>
                <a:cubicBezTo>
                  <a:pt x="18780" y="7724"/>
                  <a:pt x="18684" y="5763"/>
                  <a:pt x="19081" y="5573"/>
                </a:cubicBezTo>
                <a:cubicBezTo>
                  <a:pt x="19215" y="5509"/>
                  <a:pt x="19356" y="4564"/>
                  <a:pt x="19394" y="3477"/>
                </a:cubicBezTo>
                <a:lnTo>
                  <a:pt x="19465" y="1500"/>
                </a:lnTo>
                <a:lnTo>
                  <a:pt x="20533" y="1463"/>
                </a:lnTo>
                <a:lnTo>
                  <a:pt x="21600" y="1425"/>
                </a:lnTo>
                <a:lnTo>
                  <a:pt x="21600" y="713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2652" y="19443"/>
                </a:moveTo>
                <a:cubicBezTo>
                  <a:pt x="12257" y="19443"/>
                  <a:pt x="12245" y="19466"/>
                  <a:pt x="12566" y="19611"/>
                </a:cubicBezTo>
                <a:cubicBezTo>
                  <a:pt x="12768" y="19703"/>
                  <a:pt x="14233" y="20196"/>
                  <a:pt x="15815" y="20707"/>
                </a:cubicBezTo>
                <a:cubicBezTo>
                  <a:pt x="17548" y="21266"/>
                  <a:pt x="18730" y="21577"/>
                  <a:pt x="18790" y="21490"/>
                </a:cubicBezTo>
                <a:cubicBezTo>
                  <a:pt x="18845" y="21412"/>
                  <a:pt x="18847" y="21332"/>
                  <a:pt x="18798" y="21314"/>
                </a:cubicBezTo>
                <a:cubicBezTo>
                  <a:pt x="16984" y="20660"/>
                  <a:pt x="12984" y="19443"/>
                  <a:pt x="12652" y="1944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1503728" y="1525707"/>
            <a:ext cx="11399472" cy="82278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uk-UA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endParaRPr lang="uk-UA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неперетравлювана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фракція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вибірково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стимулюючи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ріст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та/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виду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обмеженої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бактерій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товстому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кишечнику.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збігається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визначенням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волокон,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додає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селективність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фруктоолігосахариди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галактоолігосахариди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GOS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транс-галактоолігосахариди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TOS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резистентний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крохмаль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бета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глюкани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пектин. </a:t>
            </a:r>
          </a:p>
          <a:p>
            <a:pPr algn="l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 Pro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резистентний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крохмаль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пояснювалося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вмістом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інуліну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ФОС),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додаються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Інулін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біфідобактерій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сліпій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кишці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зменшуючи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патогенних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бактерій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модулюючи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ферментацію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калу та склад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летких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жирних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до: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діареї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бактеріального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метаболітів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популяцію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кишкової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палички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ентеротоксигенної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кишкової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палички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клостридії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...).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раку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товстої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кишки.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холестерину та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тригліцеридів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серцевих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0" name="Alpha-pro versus Other extruded foods."/>
          <p:cNvSpPr/>
          <p:nvPr/>
        </p:nvSpPr>
        <p:spPr>
          <a:xfrm>
            <a:off x="2564996" y="305619"/>
            <a:ext cx="866906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algn="l" defTabSz="342900">
              <a:defRPr sz="4000" b="0"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Alpha-pro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екструдованими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383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205" y="290928"/>
            <a:ext cx="1410396" cy="132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728" y="-73143"/>
            <a:ext cx="11620501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droppedImage.tiff" descr="droppedImage.tiff"/>
          <p:cNvPicPr>
            <a:picLocks noChangeAspect="1"/>
          </p:cNvPicPr>
          <p:nvPr/>
        </p:nvPicPr>
        <p:blipFill>
          <a:blip r:embed="rId4"/>
          <a:srcRect b="2820"/>
          <a:stretch>
            <a:fillRect/>
          </a:stretch>
        </p:blipFill>
        <p:spPr>
          <a:xfrm>
            <a:off x="1605328" y="-73143"/>
            <a:ext cx="1092201" cy="228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0" y="0"/>
                </a:moveTo>
                <a:lnTo>
                  <a:pt x="0" y="716"/>
                </a:lnTo>
                <a:lnTo>
                  <a:pt x="0" y="1433"/>
                </a:lnTo>
                <a:lnTo>
                  <a:pt x="2826" y="1466"/>
                </a:lnTo>
                <a:lnTo>
                  <a:pt x="5651" y="1500"/>
                </a:lnTo>
                <a:lnTo>
                  <a:pt x="5635" y="4141"/>
                </a:lnTo>
                <a:cubicBezTo>
                  <a:pt x="5627" y="5593"/>
                  <a:pt x="5551" y="10120"/>
                  <a:pt x="5471" y="14199"/>
                </a:cubicBezTo>
                <a:cubicBezTo>
                  <a:pt x="5380" y="18801"/>
                  <a:pt x="5419" y="21600"/>
                  <a:pt x="5565" y="21577"/>
                </a:cubicBezTo>
                <a:cubicBezTo>
                  <a:pt x="5707" y="21554"/>
                  <a:pt x="5794" y="19579"/>
                  <a:pt x="5785" y="16600"/>
                </a:cubicBezTo>
                <a:cubicBezTo>
                  <a:pt x="5775" y="13762"/>
                  <a:pt x="5866" y="11631"/>
                  <a:pt x="5997" y="11593"/>
                </a:cubicBezTo>
                <a:cubicBezTo>
                  <a:pt x="6676" y="11392"/>
                  <a:pt x="6780" y="11968"/>
                  <a:pt x="6844" y="16307"/>
                </a:cubicBezTo>
                <a:lnTo>
                  <a:pt x="6907" y="20770"/>
                </a:lnTo>
                <a:lnTo>
                  <a:pt x="9654" y="19866"/>
                </a:lnTo>
                <a:cubicBezTo>
                  <a:pt x="11164" y="19370"/>
                  <a:pt x="12563" y="18963"/>
                  <a:pt x="12762" y="18963"/>
                </a:cubicBezTo>
                <a:cubicBezTo>
                  <a:pt x="12961" y="18963"/>
                  <a:pt x="14402" y="19391"/>
                  <a:pt x="15972" y="19915"/>
                </a:cubicBezTo>
                <a:lnTo>
                  <a:pt x="18829" y="20872"/>
                </a:lnTo>
                <a:lnTo>
                  <a:pt x="18900" y="16345"/>
                </a:lnTo>
                <a:cubicBezTo>
                  <a:pt x="18952" y="12802"/>
                  <a:pt x="19031" y="11828"/>
                  <a:pt x="19277" y="11852"/>
                </a:cubicBezTo>
                <a:cubicBezTo>
                  <a:pt x="19477" y="11871"/>
                  <a:pt x="19591" y="11738"/>
                  <a:pt x="19591" y="11484"/>
                </a:cubicBezTo>
                <a:cubicBezTo>
                  <a:pt x="19591" y="11265"/>
                  <a:pt x="19711" y="10775"/>
                  <a:pt x="19858" y="10396"/>
                </a:cubicBezTo>
                <a:cubicBezTo>
                  <a:pt x="20147" y="9649"/>
                  <a:pt x="19886" y="8742"/>
                  <a:pt x="19206" y="8116"/>
                </a:cubicBezTo>
                <a:cubicBezTo>
                  <a:pt x="18780" y="7724"/>
                  <a:pt x="18684" y="5763"/>
                  <a:pt x="19081" y="5573"/>
                </a:cubicBezTo>
                <a:cubicBezTo>
                  <a:pt x="19215" y="5509"/>
                  <a:pt x="19356" y="4564"/>
                  <a:pt x="19394" y="3477"/>
                </a:cubicBezTo>
                <a:lnTo>
                  <a:pt x="19465" y="1500"/>
                </a:lnTo>
                <a:lnTo>
                  <a:pt x="20533" y="1463"/>
                </a:lnTo>
                <a:lnTo>
                  <a:pt x="21600" y="1425"/>
                </a:lnTo>
                <a:lnTo>
                  <a:pt x="21600" y="713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2652" y="19443"/>
                </a:moveTo>
                <a:cubicBezTo>
                  <a:pt x="12257" y="19443"/>
                  <a:pt x="12245" y="19466"/>
                  <a:pt x="12566" y="19611"/>
                </a:cubicBezTo>
                <a:cubicBezTo>
                  <a:pt x="12768" y="19703"/>
                  <a:pt x="14233" y="20196"/>
                  <a:pt x="15815" y="20707"/>
                </a:cubicBezTo>
                <a:cubicBezTo>
                  <a:pt x="17548" y="21266"/>
                  <a:pt x="18730" y="21577"/>
                  <a:pt x="18790" y="21490"/>
                </a:cubicBezTo>
                <a:cubicBezTo>
                  <a:pt x="18845" y="21412"/>
                  <a:pt x="18847" y="21332"/>
                  <a:pt x="18798" y="21314"/>
                </a:cubicBezTo>
                <a:cubicBezTo>
                  <a:pt x="16984" y="20660"/>
                  <a:pt x="12984" y="19443"/>
                  <a:pt x="12652" y="1944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" name="Alpha-pro versus Other extruded foods."/>
          <p:cNvSpPr/>
          <p:nvPr/>
        </p:nvSpPr>
        <p:spPr>
          <a:xfrm>
            <a:off x="2425700" y="671929"/>
            <a:ext cx="1037590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algn="l" defTabSz="342900">
              <a:defRPr sz="4000" b="0"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Alpha-pro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екструдованими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кормами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564905"/>
              </p:ext>
            </p:extLst>
          </p:nvPr>
        </p:nvGraphicFramePr>
        <p:xfrm>
          <a:off x="1671330" y="2369698"/>
          <a:ext cx="11130270" cy="7246557"/>
        </p:xfrm>
        <a:graphic>
          <a:graphicData uri="http://schemas.openxmlformats.org/drawingml/2006/table">
            <a:tbl>
              <a:tblPr/>
              <a:tblGrid>
                <a:gridCol w="194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2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1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634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                            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Стандартний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Екструдований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AlphaPro</a:t>
                      </a:r>
                      <a:r>
                        <a:rPr lang="ru-RU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Екструдований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Переваги </a:t>
                      </a: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AlphaPro</a:t>
                      </a:r>
                      <a:r>
                        <a:rPr lang="ru-RU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 порівнянні з</a:t>
                      </a:r>
                      <a:r>
                        <a:rPr lang="uk-UA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ru-RU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стандартним екструдованим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крохмалю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en-US" sz="1800" spc="5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&gt;40%</a:t>
                      </a: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en-US" sz="1800" spc="5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&lt;25%</a:t>
                      </a: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Менш</a:t>
                      </a:r>
                      <a:r>
                        <a:rPr lang="uk-UA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глобальн</a:t>
                      </a:r>
                      <a:r>
                        <a:rPr lang="uk-UA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</a:t>
                      </a: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сир</a:t>
                      </a:r>
                      <a:r>
                        <a:rPr lang="uk-UA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их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(інгредієнти:</a:t>
                      </a: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(інгредієнти: сіно,</a:t>
                      </a: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кількість крохмалю</a:t>
                      </a: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матеріалах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зернові</a:t>
                      </a: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без зернових)</a:t>
                      </a: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62865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Тип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крохмалю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88265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Тип А: 10% -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амілоза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90% -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амілопектин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88265" marR="176530">
                        <a:lnSpc>
                          <a:spcPct val="10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короткого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ланцюга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148590" marR="227330">
                        <a:lnSpc>
                          <a:spcPct val="105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Тип В: 25% - амілоза, 75% амілопектину довгого ланцюга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98425" marR="304165" algn="just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Підвищений вміст </a:t>
                      </a:r>
                      <a:r>
                        <a:rPr lang="uk-UA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еперетравлю</a:t>
                      </a:r>
                      <a:r>
                        <a:rPr lang="uk-UA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ваного крохмалю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1915" marR="414655">
                        <a:lnSpc>
                          <a:spcPct val="105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894">
                <a:tc>
                  <a:txBody>
                    <a:bodyPr/>
                    <a:lstStyle/>
                    <a:p>
                      <a:pPr marL="62865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Дрібний</a:t>
                      </a:r>
                      <a:r>
                        <a:rPr lang="uk-UA" sz="1800" b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помел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Найкращий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кишковий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транзит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uk-UA" sz="180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і ферментація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5946">
                <a:tc>
                  <a:txBody>
                    <a:bodyPr/>
                    <a:lstStyle/>
                    <a:p>
                      <a:pPr marL="62865">
                        <a:lnSpc>
                          <a:spcPts val="96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сирих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96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1800" spc="5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Дрібни</a:t>
                      </a:r>
                      <a:r>
                        <a:rPr lang="uk-UA" sz="1800" spc="5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й </a:t>
                      </a:r>
                      <a:r>
                        <a:rPr lang="en-US" sz="1800" spc="5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spc="5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борошно</a:t>
                      </a:r>
                      <a:r>
                        <a:rPr lang="en-US" sz="1800" spc="5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Груба (волокна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96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0630">
                <a:tc>
                  <a:txBody>
                    <a:bodyPr/>
                    <a:lstStyle/>
                    <a:p>
                      <a:pPr marL="62865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матеріалів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довжиною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&gt;0.3 </a:t>
                      </a:r>
                      <a:r>
                        <a:rPr lang="uk-UA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мм)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5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18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72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62865" marR="19558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Температура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екструдері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88265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150-160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⁰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800" spc="12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spc="11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148590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110-115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⁰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800" spc="12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spc="110" dirty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uk-UA" sz="1800" dirty="0" smtClean="0"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с.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98425" marR="86995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Вищий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коефіцієнт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стійкості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крохмалю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Мінімальні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втрати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вітамінів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амінокислот</a:t>
                      </a:r>
                      <a:endParaRPr lang="ru-RU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384175" lvl="0" indent="-342900">
                        <a:lnSpc>
                          <a:spcPct val="105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SzPts val="1050"/>
                        <a:buFont typeface="Arial"/>
                        <a:buChar char="·"/>
                        <a:tabLst>
                          <a:tab pos="160020" algn="l"/>
                        </a:tabLst>
                      </a:pPr>
                      <a:endParaRPr lang="ru-RU" sz="1800" dirty="0"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982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droppedImage.tiff" descr="droppedImage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1205" y="-84992"/>
            <a:ext cx="1410396" cy="132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728" y="-449063"/>
            <a:ext cx="11620501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droppedImage.tiff" descr="droppedImage.tiff"/>
          <p:cNvPicPr>
            <a:picLocks noChangeAspect="1"/>
          </p:cNvPicPr>
          <p:nvPr/>
        </p:nvPicPr>
        <p:blipFill>
          <a:blip r:embed="rId5"/>
          <a:srcRect b="2820"/>
          <a:stretch>
            <a:fillRect/>
          </a:stretch>
        </p:blipFill>
        <p:spPr>
          <a:xfrm>
            <a:off x="1605328" y="-73143"/>
            <a:ext cx="1092201" cy="228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0" y="0"/>
                </a:moveTo>
                <a:lnTo>
                  <a:pt x="0" y="716"/>
                </a:lnTo>
                <a:lnTo>
                  <a:pt x="0" y="1433"/>
                </a:lnTo>
                <a:lnTo>
                  <a:pt x="2826" y="1466"/>
                </a:lnTo>
                <a:lnTo>
                  <a:pt x="5651" y="1500"/>
                </a:lnTo>
                <a:lnTo>
                  <a:pt x="5635" y="4141"/>
                </a:lnTo>
                <a:cubicBezTo>
                  <a:pt x="5627" y="5593"/>
                  <a:pt x="5551" y="10120"/>
                  <a:pt x="5471" y="14199"/>
                </a:cubicBezTo>
                <a:cubicBezTo>
                  <a:pt x="5380" y="18801"/>
                  <a:pt x="5419" y="21600"/>
                  <a:pt x="5565" y="21577"/>
                </a:cubicBezTo>
                <a:cubicBezTo>
                  <a:pt x="5707" y="21554"/>
                  <a:pt x="5794" y="19579"/>
                  <a:pt x="5785" y="16600"/>
                </a:cubicBezTo>
                <a:cubicBezTo>
                  <a:pt x="5775" y="13762"/>
                  <a:pt x="5866" y="11631"/>
                  <a:pt x="5997" y="11593"/>
                </a:cubicBezTo>
                <a:cubicBezTo>
                  <a:pt x="6676" y="11392"/>
                  <a:pt x="6780" y="11968"/>
                  <a:pt x="6844" y="16307"/>
                </a:cubicBezTo>
                <a:lnTo>
                  <a:pt x="6907" y="20770"/>
                </a:lnTo>
                <a:lnTo>
                  <a:pt x="9654" y="19866"/>
                </a:lnTo>
                <a:cubicBezTo>
                  <a:pt x="11164" y="19370"/>
                  <a:pt x="12563" y="18963"/>
                  <a:pt x="12762" y="18963"/>
                </a:cubicBezTo>
                <a:cubicBezTo>
                  <a:pt x="12961" y="18963"/>
                  <a:pt x="14402" y="19391"/>
                  <a:pt x="15972" y="19915"/>
                </a:cubicBezTo>
                <a:lnTo>
                  <a:pt x="18829" y="20872"/>
                </a:lnTo>
                <a:lnTo>
                  <a:pt x="18900" y="16345"/>
                </a:lnTo>
                <a:cubicBezTo>
                  <a:pt x="18952" y="12802"/>
                  <a:pt x="19031" y="11828"/>
                  <a:pt x="19277" y="11852"/>
                </a:cubicBezTo>
                <a:cubicBezTo>
                  <a:pt x="19477" y="11871"/>
                  <a:pt x="19591" y="11738"/>
                  <a:pt x="19591" y="11484"/>
                </a:cubicBezTo>
                <a:cubicBezTo>
                  <a:pt x="19591" y="11265"/>
                  <a:pt x="19711" y="10775"/>
                  <a:pt x="19858" y="10396"/>
                </a:cubicBezTo>
                <a:cubicBezTo>
                  <a:pt x="20147" y="9649"/>
                  <a:pt x="19886" y="8742"/>
                  <a:pt x="19206" y="8116"/>
                </a:cubicBezTo>
                <a:cubicBezTo>
                  <a:pt x="18780" y="7724"/>
                  <a:pt x="18684" y="5763"/>
                  <a:pt x="19081" y="5573"/>
                </a:cubicBezTo>
                <a:cubicBezTo>
                  <a:pt x="19215" y="5509"/>
                  <a:pt x="19356" y="4564"/>
                  <a:pt x="19394" y="3477"/>
                </a:cubicBezTo>
                <a:lnTo>
                  <a:pt x="19465" y="1500"/>
                </a:lnTo>
                <a:lnTo>
                  <a:pt x="20533" y="1463"/>
                </a:lnTo>
                <a:lnTo>
                  <a:pt x="21600" y="1425"/>
                </a:lnTo>
                <a:lnTo>
                  <a:pt x="21600" y="713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2652" y="19443"/>
                </a:moveTo>
                <a:cubicBezTo>
                  <a:pt x="12257" y="19443"/>
                  <a:pt x="12245" y="19466"/>
                  <a:pt x="12566" y="19611"/>
                </a:cubicBezTo>
                <a:cubicBezTo>
                  <a:pt x="12768" y="19703"/>
                  <a:pt x="14233" y="20196"/>
                  <a:pt x="15815" y="20707"/>
                </a:cubicBezTo>
                <a:cubicBezTo>
                  <a:pt x="17548" y="21266"/>
                  <a:pt x="18730" y="21577"/>
                  <a:pt x="18790" y="21490"/>
                </a:cubicBezTo>
                <a:cubicBezTo>
                  <a:pt x="18845" y="21412"/>
                  <a:pt x="18847" y="21332"/>
                  <a:pt x="18798" y="21314"/>
                </a:cubicBezTo>
                <a:cubicBezTo>
                  <a:pt x="16984" y="20660"/>
                  <a:pt x="12984" y="19443"/>
                  <a:pt x="12652" y="1944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6" name="Alpha-pro versus Other extruded foods."/>
          <p:cNvSpPr/>
          <p:nvPr/>
        </p:nvSpPr>
        <p:spPr>
          <a:xfrm>
            <a:off x="2557778" y="185512"/>
            <a:ext cx="883342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42900" algn="l" defTabSz="342900">
              <a:defRPr sz="4000" b="0"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 algn="ctr"/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Alpha-pro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екструдованими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кормами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Европейський</a:t>
            </a:r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51010"/>
              </p:ext>
            </p:extLst>
          </p:nvPr>
        </p:nvGraphicFramePr>
        <p:xfrm>
          <a:off x="1605328" y="2479039"/>
          <a:ext cx="11328351" cy="6827519"/>
        </p:xfrm>
        <a:graphic>
          <a:graphicData uri="http://schemas.openxmlformats.org/drawingml/2006/table">
            <a:tbl>
              <a:tblPr/>
              <a:tblGrid>
                <a:gridCol w="80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45065655"/>
                    </a:ext>
                  </a:extLst>
                </a:gridCol>
                <a:gridCol w="5648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0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19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88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8894">
                  <a:extLst>
                    <a:ext uri="{9D8B030D-6E8A-4147-A177-3AD203B41FA5}">
                      <a16:colId xmlns:a16="http://schemas.microsoft.com/office/drawing/2014/main" val="3221518190"/>
                    </a:ext>
                  </a:extLst>
                </a:gridCol>
                <a:gridCol w="568894">
                  <a:extLst>
                    <a:ext uri="{9D8B030D-6E8A-4147-A177-3AD203B41FA5}">
                      <a16:colId xmlns:a16="http://schemas.microsoft.com/office/drawing/2014/main" val="3351770806"/>
                    </a:ext>
                  </a:extLst>
                </a:gridCol>
                <a:gridCol w="568894">
                  <a:extLst>
                    <a:ext uri="{9D8B030D-6E8A-4147-A177-3AD203B41FA5}">
                      <a16:colId xmlns:a16="http://schemas.microsoft.com/office/drawing/2014/main" val="2343595752"/>
                    </a:ext>
                  </a:extLst>
                </a:gridCol>
                <a:gridCol w="568894">
                  <a:extLst>
                    <a:ext uri="{9D8B030D-6E8A-4147-A177-3AD203B41FA5}">
                      <a16:colId xmlns:a16="http://schemas.microsoft.com/office/drawing/2014/main" val="1074978189"/>
                    </a:ext>
                  </a:extLst>
                </a:gridCol>
                <a:gridCol w="22565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4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Дорослі кролики</a:t>
                      </a:r>
                      <a:endParaRPr lang="ru-RU" sz="12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Тип корму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Бренд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 корму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Волокна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Проте</a:t>
                      </a:r>
                      <a:r>
                        <a:rPr lang="uk-UA" sz="12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їни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Жири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Кальц</a:t>
                      </a: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й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Фосфор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а:Р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VIT A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VIT C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VIT E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VIT D3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Інгредієнти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4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Екструдований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Cunipic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Alpha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Pro</a:t>
                      </a:r>
                      <a:endParaRPr lang="en-US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26,07%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13,32%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2,3%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0,60%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0,36%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22.000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1.250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Сіно Тимофіївки, сіно різнотрав’я, горохова клітковина, субпродукти рослинного походження, …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34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Екструдований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SUPREME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Selective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0,60%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0,40%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15.000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1.500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юцернов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 борошно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соєве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лушпиння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пшениця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пластівці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пшеничних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висівок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…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0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Екструдований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BEAPHAR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Care+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0,67%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0,39%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1,7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13.167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87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1.456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охідні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рослинного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походження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зернові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овочі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насіння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37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Екструдований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VERSELE-LAGA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Complete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0,60%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0,40%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10.000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1.200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ослинні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побічні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продукти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сіно Т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имофіївки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сіно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і трави),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екстракт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рослинного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білка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овочі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насіння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…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34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Екструдований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BURGESS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Excel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0,80%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0,50%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25.000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рав'яне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борошно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пшениця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соєве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лушпиння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кормова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вівсян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ка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кормова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пшени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ця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…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2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Екструдований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Pets at Home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Без назви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0,90%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0,50%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20.000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1.600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Люцерна,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пшениця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вівсянка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висівки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пшеничні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…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682" y="3324852"/>
            <a:ext cx="623127" cy="934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298" y="8311043"/>
            <a:ext cx="497708" cy="903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6799" y="2108661"/>
            <a:ext cx="224390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Рекомендована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норма</a:t>
            </a:r>
            <a:r>
              <a:rPr kumimoji="0" lang="uk-UA" sz="14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: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5828" y="2142157"/>
            <a:ext cx="74168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&gt;20%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3200" y="2142157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12-14%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98324" y="2130608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2-4%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5454" y="2229329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0,50-1%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0329" y="2210095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0,35-0,8</a:t>
            </a: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7860" y="2010667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1,5-2 </a:t>
            </a: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08041" y="2176488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10.000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4859" y="2179414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43499" y="2154601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30317" y="2130608"/>
            <a:ext cx="8940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1.000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682" y="4393557"/>
            <a:ext cx="652145" cy="948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9391" y="5323913"/>
            <a:ext cx="546725" cy="8816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328" y="6280408"/>
            <a:ext cx="813034" cy="1092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03728" y="9412639"/>
            <a:ext cx="692907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* </a:t>
            </a:r>
            <a:r>
              <a:rPr kumimoji="0" lang="ru-RU" sz="1400" b="0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Наявн</a:t>
            </a:r>
            <a:r>
              <a:rPr kumimoji="0" lang="uk-UA" sz="1400" b="0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ість</a:t>
            </a:r>
            <a:r>
              <a:rPr kumimoji="0" lang="uk-UA" sz="14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на ринку України</a:t>
            </a:r>
            <a:endParaRPr kumimoji="0" lang="ru-RU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1298" y="7550601"/>
            <a:ext cx="573893" cy="9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51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ato Bold"/>
        <a:ea typeface="Lato Bold"/>
        <a:cs typeface="Lato Bold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ato Bold"/>
        <a:ea typeface="Lato Bold"/>
        <a:cs typeface="Lato Bold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1608</Words>
  <Application>Microsoft Office PowerPoint</Application>
  <PresentationFormat>Произвольный</PresentationFormat>
  <Paragraphs>358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8" baseType="lpstr">
      <vt:lpstr>Abadi MT Condensed Extra Bold</vt:lpstr>
      <vt:lpstr>Arial</vt:lpstr>
      <vt:lpstr>Calibri</vt:lpstr>
      <vt:lpstr>Cambria</vt:lpstr>
      <vt:lpstr>Gill Sans</vt:lpstr>
      <vt:lpstr>Helvetica Neue</vt:lpstr>
      <vt:lpstr>Helvetica Neue Light</vt:lpstr>
      <vt:lpstr>Helvetica Neue Medium</vt:lpstr>
      <vt:lpstr>Lato Bold</vt:lpstr>
      <vt:lpstr>Symbol</vt:lpstr>
      <vt:lpstr>Times New Roman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Наумова Кристина</cp:lastModifiedBy>
  <cp:revision>39</cp:revision>
  <dcterms:modified xsi:type="dcterms:W3CDTF">2023-04-10T06:40:54Z</dcterms:modified>
</cp:coreProperties>
</file>